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317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</p:sldIdLst>
  <p:sldSz cx="12192000" cy="6858000"/>
  <p:notesSz cx="6858000" cy="9144000"/>
  <p:embeddedFontLst>
    <p:embeddedFont>
      <p:font typeface="方正北魏楷书简体" panose="03000509000000000000" pitchFamily="65" charset="-122"/>
      <p:regular r:id="rId16"/>
    </p:embeddedFont>
    <p:embeddedFont>
      <p:font typeface="方正隶书简体" panose="03000509000000000000" pitchFamily="65" charset="-122"/>
      <p:regular r:id="rId17"/>
    </p:embeddedFont>
    <p:embeddedFont>
      <p:font typeface="庞门正道粗书体" panose="02010600030101010101" pitchFamily="2" charset="-122"/>
      <p:regular r:id="rId18"/>
    </p:embeddedFont>
    <p:embeddedFont>
      <p:font typeface="微软雅黑" panose="020B0503020204020204" pitchFamily="34" charset="-122"/>
      <p:regular r:id="rId19"/>
      <p:bold r:id="rId20"/>
    </p:embeddedFont>
    <p:embeddedFont>
      <p:font typeface="微软雅黑" panose="020B0503020204020204" pitchFamily="34" charset="-122"/>
      <p:regular r:id="rId19"/>
      <p:bold r:id="rId20"/>
    </p:embeddedFont>
    <p:embeddedFont>
      <p:font typeface="微软雅黑" panose="020B0503020204020204" pitchFamily="34" charset="-122"/>
      <p:regular r:id="rId19"/>
      <p:bold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Viner Hand ITC" panose="03070502030502020203" pitchFamily="66" charset="0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方正北魏楷书简体" panose="03000509000000000000" pitchFamily="65" charset="-122"/>
                <a:ea typeface="方正北魏楷书简体" panose="03000509000000000000" pitchFamily="65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方正北魏楷书简体" panose="03000509000000000000" pitchFamily="65" charset="-122"/>
                <a:ea typeface="方正北魏楷书简体" panose="03000509000000000000" pitchFamily="65" charset="-122"/>
              </a:defRPr>
            </a:lvl1pPr>
          </a:lstStyle>
          <a:p>
            <a:fld id="{B4E22BC3-0B4A-4551-A04C-EB80EC1D78DB}" type="datetimeFigureOut">
              <a:rPr lang="zh-CN" altLang="en-US" smtClean="0"/>
              <a:pPr/>
              <a:t>2021/12/25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方正北魏楷书简体" panose="03000509000000000000" pitchFamily="65" charset="-122"/>
                <a:ea typeface="方正北魏楷书简体" panose="03000509000000000000" pitchFamily="65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方正北魏楷书简体" panose="03000509000000000000" pitchFamily="65" charset="-122"/>
                <a:ea typeface="方正北魏楷书简体" panose="03000509000000000000" pitchFamily="65" charset="-122"/>
              </a:defRPr>
            </a:lvl1pPr>
          </a:lstStyle>
          <a:p>
            <a:fld id="{51E78258-AFF0-4276-AAA6-5A70F579949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939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方正北魏楷书简体" panose="03000509000000000000" pitchFamily="65" charset="-122"/>
        <a:ea typeface="方正北魏楷书简体" panose="03000509000000000000" pitchFamily="65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方正北魏楷书简体" panose="03000509000000000000" pitchFamily="65" charset="-122"/>
        <a:ea typeface="方正北魏楷书简体" panose="03000509000000000000" pitchFamily="65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方正北魏楷书简体" panose="03000509000000000000" pitchFamily="65" charset="-122"/>
        <a:ea typeface="方正北魏楷书简体" panose="03000509000000000000" pitchFamily="65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方正北魏楷书简体" panose="03000509000000000000" pitchFamily="65" charset="-122"/>
        <a:ea typeface="方正北魏楷书简体" panose="03000509000000000000" pitchFamily="65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方正北魏楷书简体" panose="03000509000000000000" pitchFamily="65" charset="-122"/>
        <a:ea typeface="方正北魏楷书简体" panose="03000509000000000000" pitchFamily="65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z.lol.qq.com/zh_CN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44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 </a:t>
            </a:r>
            <a:r>
              <a:rPr lang="zh-CN" altLang="en-US" dirty="0"/>
              <a:t>原因有宅文化；压力大通过廉价的游戏释放；硬件软件技术的飞速发展 等</a:t>
            </a:r>
            <a:r>
              <a:rPr lang="en-US" altLang="zh-CN" dirty="0" err="1"/>
              <a:t>vr</a:t>
            </a:r>
            <a:r>
              <a:rPr lang="en-US" altLang="zh-CN" dirty="0"/>
              <a:t> </a:t>
            </a:r>
            <a:r>
              <a:rPr lang="en-US" altLang="zh-CN" dirty="0" err="1"/>
              <a:t>ar</a:t>
            </a:r>
            <a:r>
              <a:rPr lang="zh-CN" altLang="en-US" dirty="0"/>
              <a:t>（譬如之前提到的巨龙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因此游戏和动漫等</a:t>
            </a:r>
            <a:r>
              <a:rPr lang="en-US" altLang="zh-CN" dirty="0" err="1"/>
              <a:t>ip</a:t>
            </a:r>
            <a:r>
              <a:rPr lang="zh-CN" altLang="en-US" dirty="0"/>
              <a:t>的结合，就比如本</a:t>
            </a:r>
            <a:r>
              <a:rPr lang="en-US" altLang="zh-CN" dirty="0"/>
              <a:t>ppt</a:t>
            </a:r>
            <a:r>
              <a:rPr lang="zh-CN" altLang="en-US" dirty="0"/>
              <a:t>的游戏</a:t>
            </a:r>
            <a:r>
              <a:rPr lang="en-US" altLang="zh-CN" dirty="0"/>
              <a:t>lol</a:t>
            </a:r>
            <a:r>
              <a:rPr lang="zh-CN" altLang="en-US" dirty="0"/>
              <a:t>和动画的结合会更多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 </a:t>
            </a:r>
            <a:r>
              <a:rPr lang="zh-CN" altLang="en-US" dirty="0"/>
              <a:t>电子竞技员和电竞运营师成为官方承认新职业，电竞被列为国家体育竞赛项目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4.</a:t>
            </a:r>
            <a:r>
              <a:rPr lang="zh-CN" altLang="en-US" b="1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每周限定</a:t>
            </a:r>
            <a:r>
              <a:rPr lang="en-US" altLang="zh-CN" b="1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天，每天</a:t>
            </a:r>
            <a:r>
              <a:rPr lang="en-US" altLang="zh-CN" b="1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小时 （由于游戏的成瘾性，更深层原因是打击互联网产业和垄断，我国的社会性质决定的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796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12</a:t>
            </a:r>
            <a:r>
              <a:rPr lang="zh-CN" altLang="en-US" dirty="0"/>
              <a:t>优势，</a:t>
            </a:r>
            <a:r>
              <a:rPr lang="en-US" altLang="zh-CN" dirty="0"/>
              <a:t>34</a:t>
            </a:r>
            <a:r>
              <a:rPr lang="zh-CN" altLang="en-US" dirty="0"/>
              <a:t>缺陷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</a:t>
            </a:r>
            <a:r>
              <a:rPr lang="zh-CN" altLang="en-US" dirty="0"/>
              <a:t>可以讲一下元宇宙的概念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是利用科技手段进行链接与创造的，与现实世界映射与交互的虚拟世界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VR AR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技术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并且随着技术发展，如果</a:t>
            </a:r>
            <a:r>
              <a:rPr lang="zh-CN" altLang="en-US" dirty="0"/>
              <a:t>元宇宙真的能实现，那么游戏的世界和现实的世界的界限会越来越模糊。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 </a:t>
            </a:r>
            <a:r>
              <a:rPr lang="zh-CN" altLang="en-US" dirty="0"/>
              <a:t>精神鸦片 考不好就是游戏害的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会导致青少年甚至成年人游戏上瘾的情况加重。这种情况也会让大家改变父母的看法形成一个阻碍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94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894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73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介绍双城之战是一个动画，然后说是为了</a:t>
            </a:r>
            <a:r>
              <a:rPr lang="en-US" altLang="zh-CN" dirty="0"/>
              <a:t>lol</a:t>
            </a:r>
            <a:r>
              <a:rPr lang="zh-CN" altLang="en-US" dirty="0"/>
              <a:t>制作的</a:t>
            </a:r>
            <a:r>
              <a:rPr lang="en-US" altLang="zh-CN" dirty="0" err="1"/>
              <a:t>ip</a:t>
            </a:r>
            <a:r>
              <a:rPr lang="zh-CN" altLang="en-US" dirty="0"/>
              <a:t>再创作，引到</a:t>
            </a:r>
            <a:r>
              <a:rPr lang="en-US" altLang="zh-CN" dirty="0"/>
              <a:t>lol</a:t>
            </a:r>
            <a:r>
              <a:rPr lang="zh-CN" altLang="en-US" dirty="0"/>
              <a:t>的简要介绍。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09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说完制作成本，说因此剧情和视觉效果也因此很精彩，讲的是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剧情口述：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讲述的是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繁华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的乌托邦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皮尔特沃夫和由化学品驱动的地下城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祖安中，蔚和金克丝两姐妹的亲情和冲突，同时也代表两城邦矛盾的故事。</a:t>
            </a:r>
            <a:endParaRPr lang="en-US" altLang="zh-CN" b="0" i="0" dirty="0">
              <a:solidFill>
                <a:srgbClr val="11111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之后叙述评价爆棚。</a:t>
            </a:r>
            <a:endParaRPr lang="en-US" altLang="zh-CN" b="0" i="0" dirty="0">
              <a:solidFill>
                <a:srgbClr val="11111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0" i="0" dirty="0">
              <a:solidFill>
                <a:srgbClr val="11111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37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动画的预告视频，</a:t>
            </a:r>
            <a:r>
              <a:rPr lang="en-US" altLang="zh-CN" dirty="0"/>
              <a:t>4</a:t>
            </a:r>
            <a:r>
              <a:rPr lang="zh-CN" altLang="en-US" dirty="0"/>
              <a:t>分钟看时间看多长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78258-AFF0-4276-AAA6-5A70F579949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0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（</a:t>
            </a:r>
            <a:r>
              <a:rPr lang="zh-CN" altLang="en-US" dirty="0"/>
              <a:t>维克托，动画里的人物）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那什么叫“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IP”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呢？放在目前的语境中和根据上面案例，更多的是指适合二次或多次改编开发的影视文学、游戏和动漫等。能穿越多个形态，虚构而又不可随意改变的那点真实存在，就可以叫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IP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，他可以是一个故事情节、一个人物、一副漫画甚至只是一个名称或符号。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541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英雄联盟宇宙的构建，类比漫威宇宙的概念，一个东西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英雄联盟</a:t>
            </a:r>
            <a:r>
              <a:rPr lang="en-US" altLang="zh-CN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</a:t>
            </a:r>
            <a:r>
              <a:rPr lang="zh-CN" altLang="en-US" sz="1200" dirty="0"/>
              <a:t>超链接到官方宇宙网页，简单介绍一下网页内容，（没有玩过</a:t>
            </a:r>
            <a:r>
              <a:rPr lang="en-US" altLang="zh-CN" sz="1200" dirty="0"/>
              <a:t>lol</a:t>
            </a:r>
            <a:r>
              <a:rPr lang="zh-CN" altLang="en-US" sz="1200" dirty="0"/>
              <a:t>应该也看的懂，英雄对应游戏角色，还有一些地区，漫画，视频短篇故事的介绍都可以让大家看一下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音乐说一下 双城之战的主题曲 梦龙乐队 </a:t>
            </a:r>
            <a:r>
              <a:rPr lang="en-US" altLang="zh-CN" sz="1200" dirty="0"/>
              <a:t>Enemy </a:t>
            </a:r>
            <a:r>
              <a:rPr lang="zh-CN" altLang="en-US" sz="1200" dirty="0"/>
              <a:t>陈奕迅 孤勇者 之前周杰伦 英雄之类的 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开幕式 使用</a:t>
            </a:r>
            <a:r>
              <a:rPr lang="en-US" altLang="zh-CN" dirty="0" err="1"/>
              <a:t>ar</a:t>
            </a:r>
            <a:r>
              <a:rPr lang="zh-CN" altLang="en-US" dirty="0"/>
              <a:t>全息投影，给玩家留下深刻印象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最后</a:t>
            </a:r>
            <a:r>
              <a:rPr lang="en-US" altLang="zh-CN" sz="1200" dirty="0"/>
              <a:t>CG</a:t>
            </a:r>
            <a:r>
              <a:rPr lang="zh-CN" altLang="en-US" sz="1200" dirty="0"/>
              <a:t>短片时间够也可以看看，超链接到</a:t>
            </a:r>
            <a:r>
              <a:rPr lang="en-US" altLang="zh-CN" sz="1200" dirty="0"/>
              <a:t>b</a:t>
            </a:r>
            <a:r>
              <a:rPr lang="zh-CN" altLang="en-US" sz="1200" dirty="0"/>
              <a:t>站</a:t>
            </a:r>
            <a:r>
              <a:rPr lang="en-US" altLang="zh-CN" sz="1200" dirty="0"/>
              <a:t>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39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其充皮肤也不加属性的做法同端游相同，不太符合腾讯的一贯水平，显然马也知道</a:t>
            </a:r>
            <a:r>
              <a:rPr lang="en-US" altLang="zh-CN" dirty="0"/>
              <a:t>lol </a:t>
            </a:r>
            <a:r>
              <a:rPr lang="en-US" altLang="zh-CN" dirty="0" err="1"/>
              <a:t>iP</a:t>
            </a:r>
            <a:r>
              <a:rPr lang="zh-CN" altLang="en-US" dirty="0"/>
              <a:t>的重要，并不是为了恰钱，更多是为了扩大</a:t>
            </a:r>
            <a:r>
              <a:rPr lang="en-US" altLang="zh-CN" dirty="0"/>
              <a:t>lol </a:t>
            </a:r>
            <a:r>
              <a:rPr lang="en-US" altLang="zh-CN" dirty="0" err="1"/>
              <a:t>ip</a:t>
            </a:r>
            <a:r>
              <a:rPr lang="zh-CN" altLang="en-US" dirty="0"/>
              <a:t>的影响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363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030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</a:t>
            </a:r>
            <a:r>
              <a:rPr lang="zh-CN" altLang="en-US" dirty="0"/>
              <a:t>本身腾讯这家公司财大气粗，也是因为</a:t>
            </a:r>
            <a:r>
              <a:rPr lang="en-US" altLang="zh-CN" dirty="0"/>
              <a:t>lol</a:t>
            </a:r>
            <a:r>
              <a:rPr lang="zh-CN" altLang="en-US" dirty="0"/>
              <a:t>给他赚到了很多钱，才有了后续</a:t>
            </a:r>
            <a:r>
              <a:rPr lang="en-US" altLang="zh-CN" dirty="0"/>
              <a:t>lol</a:t>
            </a:r>
            <a:r>
              <a:rPr lang="zh-CN" altLang="en-US" dirty="0"/>
              <a:t>拓展其他方面的资金和能力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</a:t>
            </a:r>
            <a:r>
              <a:rPr lang="zh-CN" altLang="en-US" dirty="0"/>
              <a:t>比如之前提到的手游并没有王者那么恰钱，双城之战即使这么火爆，也依然可能回不了本。也就是宣传起到主要功能，而不是赚钱。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指只顾着圈钱而不注重游戏内涵，做那些让玩家尤其是未成年人沉迷氪金的游戏的公司。这样玩家体验好，国家也不会太打击公司和游戏。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4439-D143-48B6-97F6-184CC80DAE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36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CEA79-0E7F-4D6B-9D21-CCE108DF6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BCB376-503D-48E1-9DD6-92B428FC7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B19EE-67BB-4E1E-85C2-24638DEB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E9FE6A-2479-46EB-8A46-208D22D6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509FE6-189D-43C8-8B41-C9F40B4E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57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C0817-8A40-4B8D-9DF5-D020E978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501C4B-2EEA-4525-858A-A6C4C51B2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D2090-2077-4B1D-911A-B639E641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37FB1A-5524-42A5-83B3-01878DA8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F73B8A-4BDE-4B60-9D43-4EAA8DFE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77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36B9B5-EC29-49BE-8EB2-2209F6176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A0A90D-9CA0-4AC1-B28D-3D106617A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622D9B-2114-4712-BFE9-CA512817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E4736D-5FB2-4D4A-893A-F9CBCA27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25D320-0A73-4B1C-B3BA-6CC29949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56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F3552-3C78-4F20-9467-51124071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329F65-82BA-4C4F-86F5-8CA39411A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4712D-0A11-4D5B-A5CA-A7670CE1C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D77D6D-7D2F-4A24-B8A2-FECF266A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65242-98C9-42F2-AD56-3BF2C3963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93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8C150-A857-49B5-A549-63A08945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9AA749-DAA1-4235-B3EF-6BCD9798E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F9BB4F-05ED-453E-9825-BB91A6DC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402342-BB3D-40CF-AD73-2AA8727C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E20F5-20D4-46BA-9495-3326F144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7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04872-E37D-4360-8E86-D7B6F9A2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04CC1-38DC-4C72-9500-247C2275B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02EACC-A119-4C4F-9655-0413859CE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AF8C31-C4C1-454A-AF42-259BD6EE8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ACB365-CD9A-465F-9F2E-226E0946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E47A35-C458-414E-BDFB-74674E80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01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96BE0-80B0-4936-8F4A-CC573F11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5FF3A7-44F3-436B-B9BD-79313CFFB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7E0F28-AD1E-45AE-A3F3-E0EEFDA14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CB9BFA-9A6D-4DDA-900A-83E66C06B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6D3362-63CE-47B8-99EE-9A94DC0DB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6F832A-5D34-41EB-87ED-C14CE3D7B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99F573-F74E-4EB3-9C85-4DF769AE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3C7EB6B-B872-4DE2-B7F4-A24EECBC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96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979C6-F7E5-47B2-A2DA-A82B6F88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92A183-C4D7-4BE9-9AC0-CE9B3C56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D93080-7E6B-4816-893F-8BC12677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FD4273-EAD5-470A-8660-EA85ACD2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66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67E0FA-AF54-4FCF-B2CA-36FD6597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667282-8B57-4E1B-BCE2-EDDB6379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31DF8F-26C5-44EE-B4D1-EDDF856A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79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1FF4A-7A0D-4CDB-86CE-C2DEC8F2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9CB01-C26B-41A2-8016-9572D3953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37665-ADC7-433C-BEB7-70DC94AA3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0D06A2-D57B-4B57-AF8D-057DCAF6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35C7CE-2022-4B80-A5E7-9B86B7F1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61D1DC-348D-4D8B-B38B-4FE155F3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16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EBC14-9EDE-40B5-805E-9F91E64C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76A7B0-E091-40F1-BDEB-24E5D5506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67995-6C53-4F48-9B31-C78884FD8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904599-F393-413B-AC15-98110D85F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FEC809-C1C8-4B8C-93D4-BD6F5C8E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C462D2-FF60-4DB6-B5CF-A27F1763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7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5E69BA-988D-4B03-8098-9DEEF7FA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0AC543-7295-4AE2-A231-E0AA2D50F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BE0513-7827-4A67-9736-6DCC2374C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5BF85-449B-4CEB-A6BC-96DD618E949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299DF2-AF27-4BD5-A470-95F797D40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33A94-3BD1-4617-93B3-80AD1981E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DC3FE-C018-4071-9171-DD88C20B0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54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jpe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hyperlink" Target="https://www.bilibili.com/video/BV18b41127p7?from=search&amp;seid=4149372951591125417&amp;spm_id_from=333.337.0.0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SD4y1c7C6/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bilibili.com/video/BV1NW411v7BX?from=search&amp;seid=432709986102158023&amp;spm_id_from=333.337.0.0" TargetMode="Externa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hyperlink" Target="https://yz.lol.qq.com/zh_CN/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F32B1D-26BB-4B9C-A218-01FF69C8C13D}"/>
              </a:ext>
            </a:extLst>
          </p:cNvPr>
          <p:cNvGrpSpPr/>
          <p:nvPr/>
        </p:nvGrpSpPr>
        <p:grpSpPr>
          <a:xfrm>
            <a:off x="7204033" y="1625006"/>
            <a:ext cx="3985386" cy="2105075"/>
            <a:chOff x="7204033" y="2050308"/>
            <a:chExt cx="3985386" cy="210507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081C467-1C36-4BC7-B7BE-7C74C7CC5B85}"/>
                </a:ext>
              </a:extLst>
            </p:cNvPr>
            <p:cNvSpPr txBox="1"/>
            <p:nvPr/>
          </p:nvSpPr>
          <p:spPr>
            <a:xfrm>
              <a:off x="8067687" y="2977991"/>
              <a:ext cx="19816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League of legends</a:t>
              </a:r>
              <a:endPara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9BF040F-CD6D-4EE3-8026-6001031D7F7C}"/>
                </a:ext>
              </a:extLst>
            </p:cNvPr>
            <p:cNvSpPr txBox="1"/>
            <p:nvPr/>
          </p:nvSpPr>
          <p:spPr>
            <a:xfrm>
              <a:off x="7204033" y="2050308"/>
              <a:ext cx="39853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rgbClr val="DF3C66"/>
                  </a:solidFill>
                  <a:ea typeface="+mj-ea"/>
                </a:rPr>
                <a:t>IP</a:t>
              </a:r>
              <a:r>
                <a:rPr lang="zh-CN" altLang="en-US" sz="7200" dirty="0">
                  <a:solidFill>
                    <a:srgbClr val="DF3C66"/>
                  </a:solidFill>
                  <a:latin typeface="+mj-ea"/>
                  <a:ea typeface="+mj-ea"/>
                </a:rPr>
                <a:t>再生产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8A6F49A-8C8D-4AB6-8E13-F578443D5AC6}"/>
                </a:ext>
              </a:extLst>
            </p:cNvPr>
            <p:cNvSpPr txBox="1"/>
            <p:nvPr/>
          </p:nvSpPr>
          <p:spPr>
            <a:xfrm>
              <a:off x="7920424" y="3447497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accent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双城之战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3CF54F9-BA6A-4E90-BE64-3DE681BDCBAF}"/>
              </a:ext>
            </a:extLst>
          </p:cNvPr>
          <p:cNvSpPr txBox="1"/>
          <p:nvPr/>
        </p:nvSpPr>
        <p:spPr>
          <a:xfrm>
            <a:off x="8955501" y="4000884"/>
            <a:ext cx="184731" cy="325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zh-CN" sz="900" dirty="0">
              <a:latin typeface="Century Gothic" panose="020B0502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C5B3EF-8899-4C63-81F0-B332AE82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7" y="0"/>
            <a:ext cx="4629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DABE4F1-7645-493E-869B-9E1B25611F43}"/>
              </a:ext>
            </a:extLst>
          </p:cNvPr>
          <p:cNvSpPr txBox="1"/>
          <p:nvPr/>
        </p:nvSpPr>
        <p:spPr>
          <a:xfrm>
            <a:off x="7777637" y="4739490"/>
            <a:ext cx="294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方正隶书简体" panose="03000509000000000000" pitchFamily="65" charset="-122"/>
                <a:ea typeface="方正隶书简体" panose="03000509000000000000" pitchFamily="65" charset="-122"/>
              </a:rPr>
              <a:t>By</a:t>
            </a:r>
            <a:r>
              <a:rPr lang="zh-CN" altLang="en-US" sz="3200" dirty="0">
                <a:solidFill>
                  <a:schemeClr val="accent1"/>
                </a:solidFill>
                <a:latin typeface="方正隶书简体" panose="03000509000000000000" pitchFamily="65" charset="-122"/>
                <a:ea typeface="方正隶书简体" panose="03000509000000000000" pitchFamily="65" charset="-122"/>
              </a:rPr>
              <a:t> 吴非</a:t>
            </a:r>
          </a:p>
        </p:txBody>
      </p:sp>
    </p:spTree>
    <p:extLst>
      <p:ext uri="{BB962C8B-B14F-4D97-AF65-F5344CB8AC3E}">
        <p14:creationId xmlns:p14="http://schemas.microsoft.com/office/powerpoint/2010/main" val="3236728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DBF927-3C39-4799-85F7-64968D5839E7}"/>
              </a:ext>
            </a:extLst>
          </p:cNvPr>
          <p:cNvSpPr txBox="1"/>
          <p:nvPr/>
        </p:nvSpPr>
        <p:spPr>
          <a:xfrm>
            <a:off x="1437542" y="490171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ea typeface="Batang" panose="02030600000101010101" pitchFamily="18" charset="-127"/>
            </a:endParaRPr>
          </a:p>
        </p:txBody>
      </p:sp>
      <p:pic>
        <p:nvPicPr>
          <p:cNvPr id="9" name="ONE OK ROCK - Always coming back (Japanese Version)">
            <a:hlinkClick r:id="" action="ppaction://media"/>
            <a:extLst>
              <a:ext uri="{FF2B5EF4-FFF2-40B4-BE49-F238E27FC236}">
                <a16:creationId xmlns:a16="http://schemas.microsoft.com/office/drawing/2014/main" id="{D4A943E9-15DE-4787-8CBC-91C9713FD0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775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5282" y="-1654802"/>
            <a:ext cx="406400" cy="406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A28ED6A-FBF8-43A9-8B18-AFFE3A2E21FB}"/>
              </a:ext>
            </a:extLst>
          </p:cNvPr>
          <p:cNvGrpSpPr/>
          <p:nvPr/>
        </p:nvGrpSpPr>
        <p:grpSpPr>
          <a:xfrm>
            <a:off x="0" y="0"/>
            <a:ext cx="3364637" cy="1118586"/>
            <a:chOff x="7752080" y="1208770"/>
            <a:chExt cx="4439920" cy="212261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B2A2C88-0A43-4AA4-A83B-7D7A13E72C53}"/>
                </a:ext>
              </a:extLst>
            </p:cNvPr>
            <p:cNvSpPr/>
            <p:nvPr/>
          </p:nvSpPr>
          <p:spPr>
            <a:xfrm rot="5400000">
              <a:off x="8910735" y="50115"/>
              <a:ext cx="2122610" cy="4439920"/>
            </a:xfrm>
            <a:prstGeom prst="rect">
              <a:avLst/>
            </a:prstGeom>
            <a:solidFill>
              <a:srgbClr val="DF3C66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2A5713A-9A04-4E6B-9DEF-26066445B9D5}"/>
                </a:ext>
              </a:extLst>
            </p:cNvPr>
            <p:cNvSpPr txBox="1"/>
            <p:nvPr/>
          </p:nvSpPr>
          <p:spPr>
            <a:xfrm>
              <a:off x="8673291" y="1609987"/>
              <a:ext cx="1462093" cy="1226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+mn-ea"/>
                </a:rPr>
                <a:t>现状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5D6FB0E-2D62-4862-A96A-8B884A25DAB8}"/>
              </a:ext>
            </a:extLst>
          </p:cNvPr>
          <p:cNvSpPr txBox="1"/>
          <p:nvPr/>
        </p:nvSpPr>
        <p:spPr>
          <a:xfrm>
            <a:off x="559293" y="1731146"/>
            <a:ext cx="106975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1.</a:t>
            </a:r>
            <a:r>
              <a:rPr lang="zh-CN" altLang="en-US" dirty="0">
                <a:latin typeface="+mj-lt"/>
              </a:rPr>
              <a:t>中国游戏行业这几年发展迅速。</a:t>
            </a:r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2.</a:t>
            </a:r>
            <a:r>
              <a:rPr lang="zh-CN" altLang="en-US" dirty="0">
                <a:latin typeface="+mj-lt"/>
              </a:rPr>
              <a:t>与此同时动漫产值规模也逐年增长。</a:t>
            </a:r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4.</a:t>
            </a:r>
            <a:r>
              <a:rPr lang="zh-CN" altLang="en-US" dirty="0">
                <a:latin typeface="+mj-lt"/>
              </a:rPr>
              <a:t>电竞行业也是飞速发展。</a:t>
            </a:r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3.</a:t>
            </a:r>
            <a:r>
              <a:rPr lang="zh-CN" altLang="en-US" dirty="0">
                <a:latin typeface="+mj-lt"/>
              </a:rPr>
              <a:t>国家打压未成年游戏时间。</a:t>
            </a:r>
            <a:endParaRPr lang="en-US" altLang="zh-CN" dirty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035C42-21D0-4F6A-8C5C-5A15395D8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903" y="152496"/>
            <a:ext cx="619125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图表5：2010-2020年中国动漫产业产值规模(单位：亿元，%)">
            <a:extLst>
              <a:ext uri="{FF2B5EF4-FFF2-40B4-BE49-F238E27FC236}">
                <a16:creationId xmlns:a16="http://schemas.microsoft.com/office/drawing/2014/main" id="{6E42B88B-22BA-4E35-9BAC-D76EBACB2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33" y="3965298"/>
            <a:ext cx="3803452" cy="283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96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DBF927-3C39-4799-85F7-64968D5839E7}"/>
              </a:ext>
            </a:extLst>
          </p:cNvPr>
          <p:cNvSpPr txBox="1"/>
          <p:nvPr/>
        </p:nvSpPr>
        <p:spPr>
          <a:xfrm>
            <a:off x="1437542" y="490171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ea typeface="Batang" panose="02030600000101010101" pitchFamily="18" charset="-127"/>
            </a:endParaRPr>
          </a:p>
        </p:txBody>
      </p:sp>
      <p:pic>
        <p:nvPicPr>
          <p:cNvPr id="9" name="ONE OK ROCK - Always coming back (Japanese Version)">
            <a:hlinkClick r:id="" action="ppaction://media"/>
            <a:extLst>
              <a:ext uri="{FF2B5EF4-FFF2-40B4-BE49-F238E27FC236}">
                <a16:creationId xmlns:a16="http://schemas.microsoft.com/office/drawing/2014/main" id="{D4A943E9-15DE-4787-8CBC-91C9713FD0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775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5282" y="-1654802"/>
            <a:ext cx="406400" cy="406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A28ED6A-FBF8-43A9-8B18-AFFE3A2E21FB}"/>
              </a:ext>
            </a:extLst>
          </p:cNvPr>
          <p:cNvGrpSpPr/>
          <p:nvPr/>
        </p:nvGrpSpPr>
        <p:grpSpPr>
          <a:xfrm>
            <a:off x="1" y="0"/>
            <a:ext cx="3364637" cy="1118586"/>
            <a:chOff x="7752080" y="1208770"/>
            <a:chExt cx="4439920" cy="212261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B2A2C88-0A43-4AA4-A83B-7D7A13E72C53}"/>
                </a:ext>
              </a:extLst>
            </p:cNvPr>
            <p:cNvSpPr/>
            <p:nvPr/>
          </p:nvSpPr>
          <p:spPr>
            <a:xfrm rot="5400000">
              <a:off x="8910735" y="50115"/>
              <a:ext cx="2122610" cy="4439920"/>
            </a:xfrm>
            <a:prstGeom prst="rect">
              <a:avLst/>
            </a:prstGeom>
            <a:solidFill>
              <a:srgbClr val="DF3C66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2A5713A-9A04-4E6B-9DEF-26066445B9D5}"/>
                </a:ext>
              </a:extLst>
            </p:cNvPr>
            <p:cNvSpPr txBox="1"/>
            <p:nvPr/>
          </p:nvSpPr>
          <p:spPr>
            <a:xfrm>
              <a:off x="8673291" y="1609987"/>
              <a:ext cx="3141639" cy="1226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+mn-ea"/>
                </a:rPr>
                <a:t>优势</a:t>
              </a:r>
              <a:r>
                <a:rPr lang="en-US" altLang="zh-CN" sz="3600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lang="zh-CN" altLang="en-US" sz="3600" b="1" dirty="0">
                  <a:solidFill>
                    <a:schemeClr val="bg1"/>
                  </a:solidFill>
                  <a:latin typeface="+mn-ea"/>
                </a:rPr>
                <a:t>缺陷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5D6FB0E-2D62-4862-A96A-8B884A25DAB8}"/>
              </a:ext>
            </a:extLst>
          </p:cNvPr>
          <p:cNvSpPr txBox="1"/>
          <p:nvPr/>
        </p:nvSpPr>
        <p:spPr>
          <a:xfrm>
            <a:off x="559293" y="1731146"/>
            <a:ext cx="106975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1.</a:t>
            </a:r>
            <a:r>
              <a:rPr lang="zh-CN" altLang="en-US" dirty="0">
                <a:latin typeface="+mj-lt"/>
              </a:rPr>
              <a:t> 随着时代和技术的发展，游戏和生活联系越来越紧密</a:t>
            </a:r>
            <a:r>
              <a:rPr lang="en-US" altLang="zh-CN" dirty="0">
                <a:latin typeface="+mj-lt"/>
              </a:rPr>
              <a:t>,</a:t>
            </a:r>
            <a:r>
              <a:rPr lang="zh-CN" altLang="en-US" dirty="0">
                <a:latin typeface="+mj-lt"/>
              </a:rPr>
              <a:t>逐渐成为必不可少的部分。</a:t>
            </a:r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2.</a:t>
            </a:r>
            <a:r>
              <a:rPr lang="zh-CN" altLang="en-US" dirty="0">
                <a:latin typeface="+mj-lt"/>
              </a:rPr>
              <a:t> 缓解压力，放松身心。</a:t>
            </a:r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3.</a:t>
            </a:r>
            <a:r>
              <a:rPr lang="zh-CN" altLang="en-US" dirty="0">
                <a:latin typeface="+mj-lt"/>
              </a:rPr>
              <a:t>部分类型游戏的成瘾性和部分游戏厂商对其的诱导利用。</a:t>
            </a:r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4.</a:t>
            </a:r>
            <a:r>
              <a:rPr lang="zh-CN" altLang="en-US" dirty="0">
                <a:latin typeface="+mj-lt"/>
              </a:rPr>
              <a:t>中国传统家庭对游戏的认知。</a:t>
            </a:r>
            <a:r>
              <a:rPr lang="zh-CN" altLang="en-US" sz="1100" dirty="0">
                <a:solidFill>
                  <a:srgbClr val="212121"/>
                </a:solidFill>
                <a:latin typeface="+mj-lt"/>
                <a:hlinkClick r:id="rId6"/>
              </a:rPr>
              <a:t>你们这是什么群！</a:t>
            </a:r>
            <a:endParaRPr lang="zh-CN" altLang="en-US" sz="1100" dirty="0">
              <a:solidFill>
                <a:srgbClr val="212121"/>
              </a:solidFill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4D2949-0AE9-4D28-A911-D6C950E9A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220" y="0"/>
            <a:ext cx="5457143" cy="5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83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DBF927-3C39-4799-85F7-64968D5839E7}"/>
              </a:ext>
            </a:extLst>
          </p:cNvPr>
          <p:cNvSpPr txBox="1"/>
          <p:nvPr/>
        </p:nvSpPr>
        <p:spPr>
          <a:xfrm>
            <a:off x="1437542" y="490171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ea typeface="Batang" panose="02030600000101010101" pitchFamily="18" charset="-127"/>
            </a:endParaRPr>
          </a:p>
        </p:txBody>
      </p:sp>
      <p:pic>
        <p:nvPicPr>
          <p:cNvPr id="9" name="ONE OK ROCK - Always coming back (Japanese Version)">
            <a:hlinkClick r:id="" action="ppaction://media"/>
            <a:extLst>
              <a:ext uri="{FF2B5EF4-FFF2-40B4-BE49-F238E27FC236}">
                <a16:creationId xmlns:a16="http://schemas.microsoft.com/office/drawing/2014/main" id="{D4A943E9-15DE-4787-8CBC-91C9713FD0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775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5282" y="-1654802"/>
            <a:ext cx="406400" cy="406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A28ED6A-FBF8-43A9-8B18-AFFE3A2E21FB}"/>
              </a:ext>
            </a:extLst>
          </p:cNvPr>
          <p:cNvGrpSpPr/>
          <p:nvPr/>
        </p:nvGrpSpPr>
        <p:grpSpPr>
          <a:xfrm>
            <a:off x="0" y="0"/>
            <a:ext cx="3364637" cy="1118586"/>
            <a:chOff x="7752080" y="1208770"/>
            <a:chExt cx="4439920" cy="212261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B2A2C88-0A43-4AA4-A83B-7D7A13E72C53}"/>
                </a:ext>
              </a:extLst>
            </p:cNvPr>
            <p:cNvSpPr/>
            <p:nvPr/>
          </p:nvSpPr>
          <p:spPr>
            <a:xfrm rot="5400000">
              <a:off x="8910735" y="50115"/>
              <a:ext cx="2122610" cy="4439920"/>
            </a:xfrm>
            <a:prstGeom prst="rect">
              <a:avLst/>
            </a:prstGeom>
            <a:solidFill>
              <a:srgbClr val="DF3C66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2A5713A-9A04-4E6B-9DEF-26066445B9D5}"/>
                </a:ext>
              </a:extLst>
            </p:cNvPr>
            <p:cNvSpPr txBox="1"/>
            <p:nvPr/>
          </p:nvSpPr>
          <p:spPr>
            <a:xfrm>
              <a:off x="8673291" y="1609987"/>
              <a:ext cx="1462093" cy="1226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+mn-ea"/>
                </a:rPr>
                <a:t>展望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5D6FB0E-2D62-4862-A96A-8B884A25DAB8}"/>
              </a:ext>
            </a:extLst>
          </p:cNvPr>
          <p:cNvSpPr txBox="1"/>
          <p:nvPr/>
        </p:nvSpPr>
        <p:spPr>
          <a:xfrm>
            <a:off x="559293" y="1731146"/>
            <a:ext cx="10697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游戏厂商和政府能更加合理的对待游戏，电竞行业。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精心设计的，有深刻内涵的游戏越来越多，越来越火。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未来元宇宙，</a:t>
            </a:r>
            <a:r>
              <a:rPr lang="en-US" altLang="zh-CN" dirty="0">
                <a:latin typeface="+mj-lt"/>
              </a:rPr>
              <a:t>VR</a:t>
            </a:r>
            <a:r>
              <a:rPr lang="zh-CN" altLang="en-US" dirty="0">
                <a:latin typeface="+mj-lt"/>
              </a:rPr>
              <a:t>，</a:t>
            </a:r>
            <a:r>
              <a:rPr lang="en-US" altLang="zh-CN" dirty="0">
                <a:latin typeface="+mj-lt"/>
              </a:rPr>
              <a:t>AR</a:t>
            </a:r>
            <a:r>
              <a:rPr lang="zh-CN" altLang="en-US" dirty="0">
                <a:latin typeface="+mj-lt"/>
              </a:rPr>
              <a:t>技术等的发展会给游戏</a:t>
            </a:r>
            <a:r>
              <a:rPr lang="en-US" altLang="zh-CN" dirty="0">
                <a:latin typeface="+mj-lt"/>
              </a:rPr>
              <a:t>IP</a:t>
            </a:r>
            <a:r>
              <a:rPr lang="zh-CN" altLang="en-US" dirty="0">
                <a:latin typeface="+mj-lt"/>
              </a:rPr>
              <a:t>带来全</a:t>
            </a:r>
            <a:r>
              <a:rPr lang="zh-CN" altLang="en-US" dirty="0"/>
              <a:t>行业的革命。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21626B-6A0F-4D21-BF44-17EB4751E4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" y="3343008"/>
            <a:ext cx="5184559" cy="2913914"/>
          </a:xfrm>
          <a:prstGeom prst="rect">
            <a:avLst/>
          </a:prstGeom>
        </p:spPr>
      </p:pic>
      <p:pic>
        <p:nvPicPr>
          <p:cNvPr id="7172" name="Picture 4" descr="动漫 刀剑神域 Kirito Asuna Yuuki Smile Orange Hair Brown Eyes Black Hair Coat Skirt 武器 剑 Long Hair Thigh Highs Belt 高清壁纸 | 桌面背景">
            <a:extLst>
              <a:ext uri="{FF2B5EF4-FFF2-40B4-BE49-F238E27FC236}">
                <a16:creationId xmlns:a16="http://schemas.microsoft.com/office/drawing/2014/main" id="{33837CEE-C45D-4C65-8CB4-3D0AB597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323" y="3343008"/>
            <a:ext cx="4796901" cy="29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011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>
            <a:extLst>
              <a:ext uri="{FF2B5EF4-FFF2-40B4-BE49-F238E27FC236}">
                <a16:creationId xmlns:a16="http://schemas.microsoft.com/office/drawing/2014/main" id="{22123EFA-A96B-4145-A934-D4C4285FAB3C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frame">
            <a:avLst>
              <a:gd name="adj1" fmla="val 25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8036BB2-DF4E-4417-8813-E65F567B6587}"/>
              </a:ext>
            </a:extLst>
          </p:cNvPr>
          <p:cNvGrpSpPr/>
          <p:nvPr/>
        </p:nvGrpSpPr>
        <p:grpSpPr>
          <a:xfrm>
            <a:off x="3039720" y="2767280"/>
            <a:ext cx="6112571" cy="1224464"/>
            <a:chOff x="3039720" y="2767280"/>
            <a:chExt cx="6112571" cy="122446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CFFFC0-F6B9-4D9E-AFA1-357A2C7A7789}"/>
                </a:ext>
              </a:extLst>
            </p:cNvPr>
            <p:cNvGrpSpPr/>
            <p:nvPr/>
          </p:nvGrpSpPr>
          <p:grpSpPr>
            <a:xfrm>
              <a:off x="3039720" y="2866256"/>
              <a:ext cx="6112571" cy="1125488"/>
              <a:chOff x="2917799" y="2647742"/>
              <a:chExt cx="6112571" cy="1125488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2150771-72B1-48FA-974A-2F06C2E85A34}"/>
                  </a:ext>
                </a:extLst>
              </p:cNvPr>
              <p:cNvSpPr txBox="1"/>
              <p:nvPr/>
            </p:nvSpPr>
            <p:spPr>
              <a:xfrm>
                <a:off x="2917799" y="2647742"/>
                <a:ext cx="611257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800" dirty="0">
                    <a:solidFill>
                      <a:srgbClr val="DF3C66"/>
                    </a:solidFill>
                    <a:ea typeface="Batang" panose="02030600000101010101" pitchFamily="18" charset="-127"/>
                  </a:rPr>
                  <a:t>Thanks for watching</a:t>
                </a:r>
                <a:endParaRPr lang="zh-CN" altLang="en-US" sz="4800" dirty="0">
                  <a:solidFill>
                    <a:srgbClr val="DF3C66"/>
                  </a:solidFill>
                  <a:ea typeface="Batang" panose="02030600000101010101" pitchFamily="18" charset="-127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EF104604-EAAE-485C-B784-16DF2BEB9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5359" y="3425930"/>
                <a:ext cx="491744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B800F1E-374B-4455-AF5B-67EA22FE39DC}"/>
                  </a:ext>
                </a:extLst>
              </p:cNvPr>
              <p:cNvSpPr txBox="1"/>
              <p:nvPr/>
            </p:nvSpPr>
            <p:spPr>
              <a:xfrm>
                <a:off x="5881714" y="3373120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zh-CN" altLang="en-US" sz="2000" dirty="0">
                  <a:solidFill>
                    <a:srgbClr val="DF3C66"/>
                  </a:solidFill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528BAAC-C64A-42EF-8FAD-CCE5998B7507}"/>
                </a:ext>
              </a:extLst>
            </p:cNvPr>
            <p:cNvSpPr txBox="1"/>
            <p:nvPr/>
          </p:nvSpPr>
          <p:spPr>
            <a:xfrm>
              <a:off x="5113860" y="276728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DF3C66"/>
                </a:solidFill>
                <a:ea typeface="Batang" panose="02030600000101010101" pitchFamily="18" charset="-127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209954A4-8407-43D7-9768-0DD27FF134EC}"/>
              </a:ext>
            </a:extLst>
          </p:cNvPr>
          <p:cNvSpPr txBox="1"/>
          <p:nvPr/>
        </p:nvSpPr>
        <p:spPr>
          <a:xfrm>
            <a:off x="96739" y="6429940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  <a:ea typeface="Batang" panose="02030600000101010101" pitchFamily="18" charset="-127"/>
              </a:rPr>
              <a:t>HAVE TOGHTER FOVEVER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288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05FB4FF-E642-475A-AE2D-29C7F02640E5}"/>
              </a:ext>
            </a:extLst>
          </p:cNvPr>
          <p:cNvSpPr txBox="1"/>
          <p:nvPr/>
        </p:nvSpPr>
        <p:spPr>
          <a:xfrm>
            <a:off x="8510626" y="1968509"/>
            <a:ext cx="2236510" cy="111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背景介绍</a:t>
            </a:r>
            <a:endParaRPr lang="en-US" altLang="zh-CN" sz="40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0" i="0" dirty="0">
                <a:solidFill>
                  <a:srgbClr val="111111"/>
                </a:solidFill>
                <a:effectLst/>
                <a:latin typeface="+mn-ea"/>
              </a:rPr>
              <a:t>英雄联盟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3" name="L 形 12">
            <a:extLst>
              <a:ext uri="{FF2B5EF4-FFF2-40B4-BE49-F238E27FC236}">
                <a16:creationId xmlns:a16="http://schemas.microsoft.com/office/drawing/2014/main" id="{1C962E3C-356B-44DC-95A4-564699BCE6A1}"/>
              </a:ext>
            </a:extLst>
          </p:cNvPr>
          <p:cNvSpPr/>
          <p:nvPr/>
        </p:nvSpPr>
        <p:spPr>
          <a:xfrm rot="16200000">
            <a:off x="10141187" y="4792411"/>
            <a:ext cx="1928429" cy="1928429"/>
          </a:xfrm>
          <a:prstGeom prst="corner">
            <a:avLst>
              <a:gd name="adj1" fmla="val 3080"/>
              <a:gd name="adj2" fmla="val 3510"/>
            </a:avLst>
          </a:prstGeom>
          <a:solidFill>
            <a:srgbClr val="DF3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E242AEC-B8F8-45A2-A6F1-879D8B268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555027" cy="255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2B3388BC-9F61-4711-81E9-5759E184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09F6CD-8D22-4224-9F63-5D32B03CCA36}"/>
              </a:ext>
            </a:extLst>
          </p:cNvPr>
          <p:cNvSpPr txBox="1"/>
          <p:nvPr/>
        </p:nvSpPr>
        <p:spPr>
          <a:xfrm>
            <a:off x="8021677" y="3122765"/>
            <a:ext cx="37922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+mn-ea"/>
              </a:rPr>
              <a:t>英雄联盟（</a:t>
            </a:r>
            <a:r>
              <a:rPr lang="en-US" altLang="zh-CN" b="0" i="0" dirty="0">
                <a:effectLst/>
                <a:latin typeface="+mn-ea"/>
              </a:rPr>
              <a:t>League of Legends</a:t>
            </a:r>
            <a:r>
              <a:rPr lang="zh-CN" altLang="en-US" b="0" i="0" dirty="0">
                <a:effectLst/>
                <a:latin typeface="+mn-ea"/>
              </a:rPr>
              <a:t>）是由美国</a:t>
            </a:r>
            <a:r>
              <a:rPr lang="en-US" altLang="zh-CN" b="0" i="0" dirty="0">
                <a:effectLst/>
                <a:latin typeface="+mn-ea"/>
              </a:rPr>
              <a:t>Riot Games</a:t>
            </a:r>
            <a:r>
              <a:rPr lang="zh-CN" altLang="en-US" b="0" i="0" dirty="0">
                <a:effectLst/>
                <a:latin typeface="+mn-ea"/>
              </a:rPr>
              <a:t>开发，腾讯游戏运营的英雄对战网</a:t>
            </a:r>
            <a:r>
              <a:rPr lang="zh-CN" altLang="en-US" dirty="0">
                <a:latin typeface="+mn-ea"/>
              </a:rPr>
              <a:t>游，游戏类属</a:t>
            </a:r>
            <a:r>
              <a:rPr lang="en-US" altLang="zh-CN" dirty="0">
                <a:latin typeface="+mn-ea"/>
              </a:rPr>
              <a:t>MOBA</a:t>
            </a:r>
            <a:r>
              <a:rPr lang="zh-CN" altLang="en-US" dirty="0">
                <a:latin typeface="+mn-ea"/>
              </a:rPr>
              <a:t>，简称</a:t>
            </a:r>
            <a:r>
              <a:rPr lang="en-US" altLang="zh-CN" dirty="0">
                <a:latin typeface="+mn-ea"/>
              </a:rPr>
              <a:t>LOL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0" i="0" dirty="0">
                <a:effectLst/>
                <a:latin typeface="+mn-ea"/>
              </a:rPr>
              <a:t>从</a:t>
            </a:r>
            <a:r>
              <a:rPr lang="en-US" altLang="zh-CN" b="0" i="0" dirty="0">
                <a:effectLst/>
                <a:latin typeface="+mn-ea"/>
              </a:rPr>
              <a:t>S1</a:t>
            </a:r>
            <a:r>
              <a:rPr lang="zh-CN" altLang="en-US" b="0" i="0" dirty="0">
                <a:effectLst/>
                <a:latin typeface="+mn-ea"/>
              </a:rPr>
              <a:t>到</a:t>
            </a:r>
            <a:r>
              <a:rPr lang="en-US" altLang="zh-CN" b="0" i="0" dirty="0">
                <a:effectLst/>
                <a:latin typeface="+mn-ea"/>
              </a:rPr>
              <a:t>S12</a:t>
            </a:r>
            <a:r>
              <a:rPr lang="zh-CN" altLang="en-US" b="0" i="0" dirty="0">
                <a:effectLst/>
                <a:latin typeface="+mn-ea"/>
              </a:rPr>
              <a:t>，度过了</a:t>
            </a:r>
            <a:r>
              <a:rPr lang="en-US" altLang="zh-CN" b="0" i="0" dirty="0">
                <a:effectLst/>
                <a:latin typeface="+mn-ea"/>
              </a:rPr>
              <a:t>11</a:t>
            </a:r>
            <a:r>
              <a:rPr lang="zh-CN" altLang="en-US" b="0" i="0" dirty="0">
                <a:effectLst/>
                <a:latin typeface="+mn-ea"/>
              </a:rPr>
              <a:t>个</a:t>
            </a:r>
            <a:r>
              <a:rPr lang="zh-CN" altLang="en-US" dirty="0">
                <a:latin typeface="+mn-ea"/>
              </a:rPr>
              <a:t>年头的英雄联盟早已是世界第一大电子竞技网游和人气最高的</a:t>
            </a:r>
            <a:r>
              <a:rPr lang="en-US" altLang="zh-CN" dirty="0">
                <a:latin typeface="+mn-ea"/>
              </a:rPr>
              <a:t>PC</a:t>
            </a:r>
            <a:r>
              <a:rPr lang="zh-CN" altLang="en-US" dirty="0">
                <a:latin typeface="+mn-ea"/>
              </a:rPr>
              <a:t>游戏。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6E34410-62AF-487B-95F6-2B1C81F04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84" y="1482765"/>
            <a:ext cx="7595995" cy="42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54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05FB4FF-E642-475A-AE2D-29C7F02640E5}"/>
              </a:ext>
            </a:extLst>
          </p:cNvPr>
          <p:cNvSpPr txBox="1"/>
          <p:nvPr/>
        </p:nvSpPr>
        <p:spPr>
          <a:xfrm>
            <a:off x="8674248" y="1424185"/>
            <a:ext cx="2236510" cy="111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背景介绍</a:t>
            </a:r>
            <a:endParaRPr lang="en-US" altLang="zh-CN" sz="40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11111"/>
                </a:solidFill>
                <a:latin typeface="+mn-ea"/>
              </a:rPr>
              <a:t>双城之战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3" name="L 形 12">
            <a:extLst>
              <a:ext uri="{FF2B5EF4-FFF2-40B4-BE49-F238E27FC236}">
                <a16:creationId xmlns:a16="http://schemas.microsoft.com/office/drawing/2014/main" id="{1C962E3C-356B-44DC-95A4-564699BCE6A1}"/>
              </a:ext>
            </a:extLst>
          </p:cNvPr>
          <p:cNvSpPr/>
          <p:nvPr/>
        </p:nvSpPr>
        <p:spPr>
          <a:xfrm rot="16200000">
            <a:off x="10141187" y="4792411"/>
            <a:ext cx="1928429" cy="1928429"/>
          </a:xfrm>
          <a:prstGeom prst="corner">
            <a:avLst>
              <a:gd name="adj1" fmla="val 3080"/>
              <a:gd name="adj2" fmla="val 3510"/>
            </a:avLst>
          </a:prstGeom>
          <a:solidFill>
            <a:srgbClr val="DF3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E242AEC-B8F8-45A2-A6F1-879D8B268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555027" cy="255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2B3388BC-9F61-4711-81E9-5759E184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09F6CD-8D22-4224-9F63-5D32B03CCA36}"/>
              </a:ext>
            </a:extLst>
          </p:cNvPr>
          <p:cNvSpPr txBox="1"/>
          <p:nvPr/>
        </p:nvSpPr>
        <p:spPr>
          <a:xfrm>
            <a:off x="8286256" y="2686521"/>
            <a:ext cx="32721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11111"/>
                </a:solidFill>
                <a:effectLst/>
                <a:latin typeface="+mn-ea"/>
              </a:rPr>
              <a:t>英雄联盟官方动画剧集</a:t>
            </a:r>
            <a:r>
              <a:rPr lang="zh-CN" altLang="en-US" b="1" dirty="0">
                <a:solidFill>
                  <a:srgbClr val="111111"/>
                </a:solidFill>
                <a:latin typeface="+mn-ea"/>
              </a:rPr>
              <a:t>。</a:t>
            </a:r>
            <a:endParaRPr lang="en-US" altLang="zh-CN" b="1" dirty="0">
              <a:solidFill>
                <a:srgbClr val="111111"/>
              </a:solidFill>
              <a:latin typeface="+mn-ea"/>
            </a:endParaRPr>
          </a:p>
          <a:p>
            <a:endParaRPr lang="en-US" altLang="zh-CN" b="1" dirty="0">
              <a:solidFill>
                <a:srgbClr val="111111"/>
              </a:solidFill>
              <a:latin typeface="+mn-ea"/>
            </a:endParaRPr>
          </a:p>
          <a:p>
            <a:r>
              <a:rPr lang="zh-CN" altLang="en-US" b="0" i="0" dirty="0">
                <a:solidFill>
                  <a:srgbClr val="10273F"/>
                </a:solidFill>
                <a:effectLst/>
                <a:latin typeface="+mn-ea"/>
              </a:rPr>
              <a:t>制作成本高昂：</a:t>
            </a:r>
            <a:endParaRPr lang="en-US" altLang="zh-CN" b="0" i="0" dirty="0">
              <a:solidFill>
                <a:srgbClr val="10273F"/>
              </a:solidFill>
              <a:effectLst/>
              <a:latin typeface="+mn-ea"/>
            </a:endParaRPr>
          </a:p>
          <a:p>
            <a:r>
              <a:rPr lang="zh-CN" altLang="en-US" b="0" i="0" dirty="0">
                <a:solidFill>
                  <a:srgbClr val="10273F"/>
                </a:solidFill>
                <a:effectLst/>
                <a:latin typeface="+mn-ea"/>
              </a:rPr>
              <a:t>据传单集</a:t>
            </a:r>
            <a:r>
              <a:rPr lang="en-US" altLang="zh-CN" b="0" i="0" dirty="0">
                <a:solidFill>
                  <a:srgbClr val="10273F"/>
                </a:solidFill>
                <a:effectLst/>
                <a:latin typeface="+mn-ea"/>
              </a:rPr>
              <a:t>1000w</a:t>
            </a:r>
            <a:r>
              <a:rPr lang="zh-CN" altLang="en-US" b="0" i="0" dirty="0">
                <a:solidFill>
                  <a:srgbClr val="10273F"/>
                </a:solidFill>
                <a:effectLst/>
                <a:latin typeface="+mn-ea"/>
              </a:rPr>
              <a:t>人民币，总成本超</a:t>
            </a:r>
            <a:r>
              <a:rPr lang="en-US" altLang="zh-CN" b="0" i="0" dirty="0">
                <a:solidFill>
                  <a:srgbClr val="10273F"/>
                </a:solidFill>
                <a:effectLst/>
                <a:latin typeface="+mn-ea"/>
              </a:rPr>
              <a:t>1</a:t>
            </a:r>
            <a:r>
              <a:rPr lang="zh-CN" altLang="en-US" b="0" i="0" dirty="0">
                <a:solidFill>
                  <a:srgbClr val="10273F"/>
                </a:solidFill>
                <a:effectLst/>
                <a:latin typeface="+mn-ea"/>
              </a:rPr>
              <a:t>亿</a:t>
            </a:r>
            <a:r>
              <a:rPr lang="zh-CN" altLang="en-US" dirty="0">
                <a:solidFill>
                  <a:srgbClr val="10273F"/>
                </a:solidFill>
                <a:latin typeface="+mn-ea"/>
              </a:rPr>
              <a:t>。</a:t>
            </a:r>
            <a:endParaRPr lang="en-US" altLang="zh-CN" dirty="0">
              <a:solidFill>
                <a:srgbClr val="10273F"/>
              </a:solidFill>
              <a:latin typeface="+mn-ea"/>
            </a:endParaRPr>
          </a:p>
          <a:p>
            <a:r>
              <a:rPr lang="zh-CN" altLang="en-US" dirty="0">
                <a:solidFill>
                  <a:srgbClr val="10273F"/>
                </a:solidFill>
                <a:latin typeface="+mn-ea"/>
              </a:rPr>
              <a:t>宣传 </a:t>
            </a:r>
            <a:r>
              <a:rPr lang="en-US" altLang="zh-CN" dirty="0">
                <a:solidFill>
                  <a:srgbClr val="10273F"/>
                </a:solidFill>
                <a:latin typeface="+mn-ea"/>
              </a:rPr>
              <a:t>1400w</a:t>
            </a:r>
            <a:r>
              <a:rPr lang="zh-CN" altLang="en-US" dirty="0">
                <a:solidFill>
                  <a:srgbClr val="10273F"/>
                </a:solidFill>
                <a:latin typeface="+mn-ea"/>
              </a:rPr>
              <a:t>。</a:t>
            </a:r>
            <a:endParaRPr lang="en-US" altLang="zh-CN" dirty="0">
              <a:solidFill>
                <a:srgbClr val="10273F"/>
              </a:solidFill>
              <a:latin typeface="+mn-ea"/>
            </a:endParaRPr>
          </a:p>
          <a:p>
            <a:endParaRPr lang="en-US" altLang="zh-CN" dirty="0">
              <a:solidFill>
                <a:srgbClr val="10273F"/>
              </a:solidFill>
              <a:latin typeface="Verdana" panose="020B0604030504040204" pitchFamily="34" charset="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烂番茄新鲜度为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100%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，观众爆米花指数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98%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；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IMDb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评分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9.4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分</a:t>
            </a:r>
            <a:r>
              <a:rPr lang="zh-CN" altLang="en-US" b="0" i="0" dirty="0">
                <a:solidFill>
                  <a:srgbClr val="10273F"/>
                </a:solidFill>
                <a:effectLst/>
                <a:latin typeface="Verdana" panose="020B0604030504040204" pitchFamily="34" charset="0"/>
              </a:rPr>
              <a:t>，口碑爆棚！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25D2E4-261E-4FB1-BACC-E8431916A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69"/>
            <a:ext cx="7776839" cy="43755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2D16AE-FF46-4C7B-8FF1-EC0FD277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4544">
            <a:off x="648342" y="2483151"/>
            <a:ext cx="6948272" cy="35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74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522E3-B99D-40EF-AA52-A9AD4622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5908040" cy="782003"/>
          </a:xfrm>
        </p:spPr>
        <p:txBody>
          <a:bodyPr>
            <a:normAutofit fontScale="90000"/>
          </a:bodyPr>
          <a:lstStyle/>
          <a:p>
            <a:b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dirty="0"/>
          </a:p>
        </p:txBody>
      </p:sp>
      <p:pic>
        <p:nvPicPr>
          <p:cNvPr id="4" name="434178722-1-64">
            <a:hlinkClick r:id="" action="ppaction://media"/>
            <a:extLst>
              <a:ext uri="{FF2B5EF4-FFF2-40B4-BE49-F238E27FC236}">
                <a16:creationId xmlns:a16="http://schemas.microsoft.com/office/drawing/2014/main" id="{E5E51F44-8413-40F3-998F-397F9F5881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898" y="60248"/>
            <a:ext cx="12112101" cy="6812903"/>
          </a:xfrm>
        </p:spPr>
      </p:pic>
    </p:spTree>
    <p:extLst>
      <p:ext uri="{BB962C8B-B14F-4D97-AF65-F5344CB8AC3E}">
        <p14:creationId xmlns:p14="http://schemas.microsoft.com/office/powerpoint/2010/main" val="227817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39469AE-0FCB-49C8-B402-1CE7BE9CDF34}"/>
              </a:ext>
            </a:extLst>
          </p:cNvPr>
          <p:cNvGrpSpPr/>
          <p:nvPr/>
        </p:nvGrpSpPr>
        <p:grpSpPr>
          <a:xfrm>
            <a:off x="1578952" y="0"/>
            <a:ext cx="2812486" cy="4976446"/>
            <a:chOff x="1578952" y="0"/>
            <a:chExt cx="2812486" cy="497644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DEBCBA3-CC75-425F-B745-D61E8D2DB9B7}"/>
                </a:ext>
              </a:extLst>
            </p:cNvPr>
            <p:cNvSpPr/>
            <p:nvPr/>
          </p:nvSpPr>
          <p:spPr>
            <a:xfrm>
              <a:off x="1578952" y="0"/>
              <a:ext cx="2122610" cy="4976446"/>
            </a:xfrm>
            <a:prstGeom prst="rect">
              <a:avLst/>
            </a:prstGeom>
            <a:solidFill>
              <a:srgbClr val="DF3C6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ADBF927-3C39-4799-85F7-64968D5839E7}"/>
                </a:ext>
              </a:extLst>
            </p:cNvPr>
            <p:cNvSpPr txBox="1"/>
            <p:nvPr/>
          </p:nvSpPr>
          <p:spPr>
            <a:xfrm>
              <a:off x="2268827" y="1132313"/>
              <a:ext cx="212261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+mn-ea"/>
                </a:rPr>
                <a:t>英</a:t>
              </a:r>
              <a:endParaRPr lang="en-US" altLang="zh-CN" sz="40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sz="4000" dirty="0">
                  <a:solidFill>
                    <a:schemeClr val="bg1"/>
                  </a:solidFill>
                  <a:latin typeface="+mn-ea"/>
                </a:rPr>
                <a:t>雄</a:t>
              </a:r>
              <a:endParaRPr lang="en-US" altLang="zh-CN" sz="40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sz="4000" dirty="0">
                  <a:solidFill>
                    <a:schemeClr val="bg1"/>
                  </a:solidFill>
                  <a:latin typeface="+mn-ea"/>
                </a:rPr>
                <a:t>联</a:t>
              </a:r>
              <a:endParaRPr lang="en-US" altLang="zh-CN" sz="40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sz="4000" dirty="0">
                  <a:solidFill>
                    <a:schemeClr val="bg1"/>
                  </a:solidFill>
                  <a:latin typeface="+mn-ea"/>
                </a:rPr>
                <a:t>盟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86FAA65-4CDA-4D87-B7E2-A600EC39AC99}"/>
              </a:ext>
            </a:extLst>
          </p:cNvPr>
          <p:cNvGrpSpPr/>
          <p:nvPr/>
        </p:nvGrpSpPr>
        <p:grpSpPr>
          <a:xfrm>
            <a:off x="7752080" y="1198894"/>
            <a:ext cx="4439920" cy="2122610"/>
            <a:chOff x="7752080" y="1208770"/>
            <a:chExt cx="4439920" cy="212261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E16CDB1-D41E-431D-9A07-ABE305853132}"/>
                </a:ext>
              </a:extLst>
            </p:cNvPr>
            <p:cNvSpPr/>
            <p:nvPr/>
          </p:nvSpPr>
          <p:spPr>
            <a:xfrm rot="5400000">
              <a:off x="8910735" y="50115"/>
              <a:ext cx="2122610" cy="4439920"/>
            </a:xfrm>
            <a:prstGeom prst="rect">
              <a:avLst/>
            </a:prstGeom>
            <a:solidFill>
              <a:srgbClr val="DF3C66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46988E0-03D1-42A8-ABEF-8D63FD64FA15}"/>
                </a:ext>
              </a:extLst>
            </p:cNvPr>
            <p:cNvSpPr txBox="1"/>
            <p:nvPr/>
          </p:nvSpPr>
          <p:spPr>
            <a:xfrm>
              <a:off x="9118453" y="1946909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+mn-ea"/>
                </a:rPr>
                <a:t>双城之战</a:t>
              </a:r>
            </a:p>
          </p:txBody>
        </p:sp>
      </p:grpSp>
      <p:pic>
        <p:nvPicPr>
          <p:cNvPr id="9" name="ONE OK ROCK - Always coming back (Japanese Version)">
            <a:hlinkClick r:id="" action="ppaction://media"/>
            <a:extLst>
              <a:ext uri="{FF2B5EF4-FFF2-40B4-BE49-F238E27FC236}">
                <a16:creationId xmlns:a16="http://schemas.microsoft.com/office/drawing/2014/main" id="{D4A943E9-15DE-4787-8CBC-91C9713FD0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775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5282" y="-1654802"/>
            <a:ext cx="406400" cy="406400"/>
          </a:xfrm>
          <a:prstGeom prst="rect">
            <a:avLst/>
          </a:prstGeom>
        </p:spPr>
      </p:pic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AC5ED233-11D9-45E2-8421-9718F4FFEA70}"/>
              </a:ext>
            </a:extLst>
          </p:cNvPr>
          <p:cNvSpPr/>
          <p:nvPr/>
        </p:nvSpPr>
        <p:spPr>
          <a:xfrm>
            <a:off x="4586747" y="1820274"/>
            <a:ext cx="1956096" cy="87985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+mj-lt"/>
              </a:rPr>
              <a:t>IP</a:t>
            </a:r>
            <a:r>
              <a:rPr lang="zh-CN" altLang="en-US" sz="2500" dirty="0">
                <a:latin typeface="+mj-lt"/>
              </a:rPr>
              <a:t>再生产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E89EE4A-DF38-4123-B626-19615297FA42}"/>
              </a:ext>
            </a:extLst>
          </p:cNvPr>
          <p:cNvCxnSpPr/>
          <p:nvPr/>
        </p:nvCxnSpPr>
        <p:spPr>
          <a:xfrm>
            <a:off x="3719744" y="2166151"/>
            <a:ext cx="8670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64B0024-0CB8-405A-B56B-27A846688CCF}"/>
              </a:ext>
            </a:extLst>
          </p:cNvPr>
          <p:cNvCxnSpPr/>
          <p:nvPr/>
        </p:nvCxnSpPr>
        <p:spPr>
          <a:xfrm>
            <a:off x="6542843" y="2488223"/>
            <a:ext cx="12092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F7A45C0-CAA6-436A-8D0C-7CFA1906557D}"/>
              </a:ext>
            </a:extLst>
          </p:cNvPr>
          <p:cNvSpPr/>
          <p:nvPr/>
        </p:nvSpPr>
        <p:spPr>
          <a:xfrm>
            <a:off x="4074850" y="4563122"/>
            <a:ext cx="2122610" cy="879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latin typeface="+mj-lt"/>
              </a:rPr>
              <a:t>同一个</a:t>
            </a:r>
            <a:r>
              <a:rPr lang="en-US" altLang="zh-CN" sz="2500" dirty="0">
                <a:latin typeface="+mj-lt"/>
              </a:rPr>
              <a:t>IP</a:t>
            </a:r>
            <a:endParaRPr lang="zh-CN" altLang="en-US" sz="2500" dirty="0">
              <a:latin typeface="+mj-lt"/>
            </a:endParaRPr>
          </a:p>
        </p:txBody>
      </p: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8A19EC4A-E9E7-4186-8D36-FC698FB0F1C3}"/>
              </a:ext>
            </a:extLst>
          </p:cNvPr>
          <p:cNvCxnSpPr/>
          <p:nvPr/>
        </p:nvCxnSpPr>
        <p:spPr>
          <a:xfrm flipV="1">
            <a:off x="6204100" y="4076676"/>
            <a:ext cx="1198485" cy="7457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B7E83A6A-F6E1-49FF-A6F0-1EA5BC5D09F9}"/>
              </a:ext>
            </a:extLst>
          </p:cNvPr>
          <p:cNvCxnSpPr>
            <a:cxnSpLocks/>
          </p:cNvCxnSpPr>
          <p:nvPr/>
        </p:nvCxnSpPr>
        <p:spPr>
          <a:xfrm>
            <a:off x="6197460" y="5195061"/>
            <a:ext cx="1232516" cy="7015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7358793-3C07-4EA2-AF7C-2693D5420AFE}"/>
              </a:ext>
            </a:extLst>
          </p:cNvPr>
          <p:cNvCxnSpPr/>
          <p:nvPr/>
        </p:nvCxnSpPr>
        <p:spPr>
          <a:xfrm flipV="1">
            <a:off x="6214475" y="4983161"/>
            <a:ext cx="1215501" cy="19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818D1AB-9637-469A-B026-27E6AC0469DF}"/>
              </a:ext>
            </a:extLst>
          </p:cNvPr>
          <p:cNvSpPr/>
          <p:nvPr/>
        </p:nvSpPr>
        <p:spPr>
          <a:xfrm>
            <a:off x="7409225" y="3815295"/>
            <a:ext cx="1391574" cy="522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影视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4A3B15D-D803-4881-AEB4-CA482601F7B6}"/>
              </a:ext>
            </a:extLst>
          </p:cNvPr>
          <p:cNvSpPr/>
          <p:nvPr/>
        </p:nvSpPr>
        <p:spPr>
          <a:xfrm>
            <a:off x="7429976" y="4721780"/>
            <a:ext cx="1391574" cy="522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文学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3E5ADB0A-7521-4C67-A0B0-63C947D81C28}"/>
              </a:ext>
            </a:extLst>
          </p:cNvPr>
          <p:cNvSpPr/>
          <p:nvPr/>
        </p:nvSpPr>
        <p:spPr>
          <a:xfrm>
            <a:off x="7429976" y="5593172"/>
            <a:ext cx="1391574" cy="522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动漫</a:t>
            </a:r>
          </a:p>
        </p:txBody>
      </p: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7B3B42BE-4729-49C0-BFE6-41A80A78EE0F}"/>
              </a:ext>
            </a:extLst>
          </p:cNvPr>
          <p:cNvCxnSpPr>
            <a:cxnSpLocks/>
          </p:cNvCxnSpPr>
          <p:nvPr/>
        </p:nvCxnSpPr>
        <p:spPr>
          <a:xfrm rot="10800000">
            <a:off x="3736877" y="3733962"/>
            <a:ext cx="1399278" cy="8291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3D92BE4E-4487-4877-B126-BE0941291EE1}"/>
              </a:ext>
            </a:extLst>
          </p:cNvPr>
          <p:cNvSpPr/>
          <p:nvPr/>
        </p:nvSpPr>
        <p:spPr>
          <a:xfrm>
            <a:off x="2668931" y="3533012"/>
            <a:ext cx="1032631" cy="543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7BBBC712-257B-4338-9C65-2CA5DA10FCED}"/>
              </a:ext>
            </a:extLst>
          </p:cNvPr>
          <p:cNvCxnSpPr>
            <a:cxnSpLocks/>
          </p:cNvCxnSpPr>
          <p:nvPr/>
        </p:nvCxnSpPr>
        <p:spPr>
          <a:xfrm flipV="1">
            <a:off x="5600675" y="3017032"/>
            <a:ext cx="2167083" cy="1549080"/>
          </a:xfrm>
          <a:prstGeom prst="curvedConnector3">
            <a:avLst>
              <a:gd name="adj1" fmla="val 131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42C17BC-5214-44A5-A187-FEA650D79CCA}"/>
              </a:ext>
            </a:extLst>
          </p:cNvPr>
          <p:cNvSpPr/>
          <p:nvPr/>
        </p:nvSpPr>
        <p:spPr>
          <a:xfrm>
            <a:off x="7738558" y="2786695"/>
            <a:ext cx="1391574" cy="522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动画</a:t>
            </a:r>
          </a:p>
        </p:txBody>
      </p:sp>
    </p:spTree>
    <p:extLst>
      <p:ext uri="{BB962C8B-B14F-4D97-AF65-F5344CB8AC3E}">
        <p14:creationId xmlns:p14="http://schemas.microsoft.com/office/powerpoint/2010/main" val="448665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30" grpId="0" animBg="1"/>
      <p:bldP spid="37" grpId="0" animBg="1"/>
      <p:bldP spid="38" grpId="0" animBg="1"/>
      <p:bldP spid="39" grpId="0" animBg="1"/>
      <p:bldP spid="4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39469AE-0FCB-49C8-B402-1CE7BE9CDF34}"/>
              </a:ext>
            </a:extLst>
          </p:cNvPr>
          <p:cNvGrpSpPr/>
          <p:nvPr/>
        </p:nvGrpSpPr>
        <p:grpSpPr>
          <a:xfrm>
            <a:off x="1437542" y="2967361"/>
            <a:ext cx="6276726" cy="2642237"/>
            <a:chOff x="1437542" y="2967361"/>
            <a:chExt cx="6276726" cy="264223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DEBCBA3-CC75-425F-B745-D61E8D2DB9B7}"/>
                </a:ext>
              </a:extLst>
            </p:cNvPr>
            <p:cNvSpPr/>
            <p:nvPr/>
          </p:nvSpPr>
          <p:spPr>
            <a:xfrm>
              <a:off x="4012706" y="2967361"/>
              <a:ext cx="3701562" cy="923278"/>
            </a:xfrm>
            <a:prstGeom prst="rect">
              <a:avLst/>
            </a:prstGeom>
            <a:solidFill>
              <a:srgbClr val="DF3C6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500" dirty="0"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英雄</a:t>
              </a:r>
              <a:r>
                <a:rPr lang="zh-CN" altLang="en-US" sz="2500" dirty="0"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联盟</a:t>
              </a:r>
              <a:r>
                <a:rPr lang="en-US" altLang="zh-CN" sz="2500" dirty="0"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IP</a:t>
              </a:r>
              <a:endParaRPr lang="zh-CN" altLang="en-US" sz="2500" dirty="0">
                <a:latin typeface="+mj-lt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ADBF927-3C39-4799-85F7-64968D5839E7}"/>
                </a:ext>
              </a:extLst>
            </p:cNvPr>
            <p:cNvSpPr txBox="1"/>
            <p:nvPr/>
          </p:nvSpPr>
          <p:spPr>
            <a:xfrm>
              <a:off x="1437542" y="4901712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4000" dirty="0">
                <a:solidFill>
                  <a:schemeClr val="bg1"/>
                </a:solidFill>
                <a:latin typeface="Century Gothic" panose="020B0502020202020204" pitchFamily="34" charset="0"/>
                <a:ea typeface="Batang" panose="02030600000101010101" pitchFamily="18" charset="-127"/>
              </a:endParaRPr>
            </a:p>
          </p:txBody>
        </p:sp>
      </p:grpSp>
      <p:pic>
        <p:nvPicPr>
          <p:cNvPr id="9" name="ONE OK ROCK - Always coming back (Japanese Version)">
            <a:hlinkClick r:id="" action="ppaction://media"/>
            <a:extLst>
              <a:ext uri="{FF2B5EF4-FFF2-40B4-BE49-F238E27FC236}">
                <a16:creationId xmlns:a16="http://schemas.microsoft.com/office/drawing/2014/main" id="{D4A943E9-15DE-4787-8CBC-91C9713FD0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775.56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35282" y="-1654802"/>
            <a:ext cx="406400" cy="406400"/>
          </a:xfrm>
          <a:prstGeom prst="rect">
            <a:avLst/>
          </a:prstGeom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157C013A-C8A3-4E9E-AD4B-A96BBF84F13B}"/>
              </a:ext>
            </a:extLst>
          </p:cNvPr>
          <p:cNvCxnSpPr>
            <a:cxnSpLocks/>
          </p:cNvCxnSpPr>
          <p:nvPr/>
        </p:nvCxnSpPr>
        <p:spPr>
          <a:xfrm rot="10800000">
            <a:off x="2285998" y="2264914"/>
            <a:ext cx="1961967" cy="694679"/>
          </a:xfrm>
          <a:prstGeom prst="bentConnector3">
            <a:avLst>
              <a:gd name="adj1" fmla="val 997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A7FE404-E667-40C9-A785-23ED243A7C87}"/>
              </a:ext>
            </a:extLst>
          </p:cNvPr>
          <p:cNvCxnSpPr/>
          <p:nvPr/>
        </p:nvCxnSpPr>
        <p:spPr>
          <a:xfrm flipV="1">
            <a:off x="5699464" y="1491449"/>
            <a:ext cx="0" cy="1460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9320322-4F3B-4242-B718-10C5B21B8F9C}"/>
              </a:ext>
            </a:extLst>
          </p:cNvPr>
          <p:cNvCxnSpPr>
            <a:cxnSpLocks/>
          </p:cNvCxnSpPr>
          <p:nvPr/>
        </p:nvCxnSpPr>
        <p:spPr>
          <a:xfrm>
            <a:off x="6951216" y="3890639"/>
            <a:ext cx="0" cy="101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B16B2D6-2E2C-4A30-B5D1-4B5CCF9B7D36}"/>
              </a:ext>
            </a:extLst>
          </p:cNvPr>
          <p:cNvCxnSpPr>
            <a:cxnSpLocks/>
          </p:cNvCxnSpPr>
          <p:nvPr/>
        </p:nvCxnSpPr>
        <p:spPr>
          <a:xfrm>
            <a:off x="4785064" y="3890639"/>
            <a:ext cx="0" cy="80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7BA14A12-E3B7-4065-B15C-3D2EA81168F9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791417" y="2032986"/>
            <a:ext cx="1518083" cy="918842"/>
          </a:xfrm>
          <a:prstGeom prst="bentConnector3">
            <a:avLst>
              <a:gd name="adj1" fmla="val 2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807E25DD-9920-4255-B6B7-9448831DDEBA}"/>
              </a:ext>
            </a:extLst>
          </p:cNvPr>
          <p:cNvSpPr/>
          <p:nvPr/>
        </p:nvSpPr>
        <p:spPr>
          <a:xfrm>
            <a:off x="1194046" y="1596869"/>
            <a:ext cx="2902997" cy="668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双城之战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A881CA6-7C48-44E9-A50C-2CE4F1835D80}"/>
              </a:ext>
            </a:extLst>
          </p:cNvPr>
          <p:cNvSpPr/>
          <p:nvPr/>
        </p:nvSpPr>
        <p:spPr>
          <a:xfrm>
            <a:off x="8309500" y="1698963"/>
            <a:ext cx="2902997" cy="668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</a:t>
            </a:r>
            <a:r>
              <a:rPr lang="zh-CN" alt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短片</a:t>
            </a:r>
            <a:r>
              <a:rPr lang="zh-CN" altLang="en-US" dirty="0"/>
              <a:t>，漫画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2986CD0-E4D2-4A6A-B236-1C6365FF721F}"/>
              </a:ext>
            </a:extLst>
          </p:cNvPr>
          <p:cNvSpPr/>
          <p:nvPr/>
        </p:nvSpPr>
        <p:spPr>
          <a:xfrm>
            <a:off x="4176944" y="807869"/>
            <a:ext cx="2902997" cy="668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全球总决赛上的开幕式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6BF2925-144E-4311-A7C4-276DA85D3A47}"/>
              </a:ext>
            </a:extLst>
          </p:cNvPr>
          <p:cNvSpPr/>
          <p:nvPr/>
        </p:nvSpPr>
        <p:spPr>
          <a:xfrm>
            <a:off x="2546721" y="4695174"/>
            <a:ext cx="2902997" cy="668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英雄联盟手游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F86A635-61BE-427E-9AA2-41386A2A652E}"/>
              </a:ext>
            </a:extLst>
          </p:cNvPr>
          <p:cNvSpPr/>
          <p:nvPr/>
        </p:nvSpPr>
        <p:spPr>
          <a:xfrm>
            <a:off x="6374167" y="4901712"/>
            <a:ext cx="2902997" cy="668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音乐，主题曲，</a:t>
            </a:r>
            <a:r>
              <a:rPr lang="en-US" altLang="zh-CN" dirty="0"/>
              <a:t>MV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517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DBF927-3C39-4799-85F7-64968D5839E7}"/>
              </a:ext>
            </a:extLst>
          </p:cNvPr>
          <p:cNvSpPr txBox="1"/>
          <p:nvPr/>
        </p:nvSpPr>
        <p:spPr>
          <a:xfrm>
            <a:off x="1437542" y="490171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ea typeface="Batang" panose="02030600000101010101" pitchFamily="18" charset="-127"/>
            </a:endParaRPr>
          </a:p>
        </p:txBody>
      </p:sp>
      <p:pic>
        <p:nvPicPr>
          <p:cNvPr id="9" name="ONE OK ROCK - Always coming back (Japanese Version)">
            <a:hlinkClick r:id="" action="ppaction://media"/>
            <a:extLst>
              <a:ext uri="{FF2B5EF4-FFF2-40B4-BE49-F238E27FC236}">
                <a16:creationId xmlns:a16="http://schemas.microsoft.com/office/drawing/2014/main" id="{D4A943E9-15DE-4787-8CBC-91C9713FD0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775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5282" y="-1654802"/>
            <a:ext cx="406400" cy="4064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52CB6FAC-0A01-47F6-9777-7F99CE1F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76" y="1634484"/>
            <a:ext cx="5131412" cy="24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A9C955-DDBB-4F60-BE69-4E3EB0F05072}"/>
              </a:ext>
            </a:extLst>
          </p:cNvPr>
          <p:cNvSpPr txBox="1"/>
          <p:nvPr/>
        </p:nvSpPr>
        <p:spPr>
          <a:xfrm>
            <a:off x="7264263" y="1786210"/>
            <a:ext cx="3105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11111"/>
                </a:solidFill>
                <a:effectLst/>
                <a:latin typeface="+mn-ea"/>
              </a:rPr>
              <a:t>2011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+mn-ea"/>
              </a:rPr>
              <a:t>年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+mn-ea"/>
              </a:rPr>
              <a:t>9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+mn-ea"/>
              </a:rPr>
              <a:t>月上线，更接近端游玩法</a:t>
            </a:r>
            <a:r>
              <a:rPr lang="zh-CN" altLang="en-US" dirty="0">
                <a:solidFill>
                  <a:srgbClr val="111111"/>
                </a:solidFill>
                <a:latin typeface="+mn-ea"/>
              </a:rPr>
              <a:t>，比王者农药玩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+mn-ea"/>
              </a:rPr>
              <a:t>法更加复杂，节奏更慢</a:t>
            </a:r>
            <a:r>
              <a:rPr lang="zh-CN" altLang="en-US" dirty="0">
                <a:solidFill>
                  <a:srgbClr val="111111"/>
                </a:solidFill>
                <a:latin typeface="+mn-ea"/>
              </a:rPr>
              <a:t>。</a:t>
            </a:r>
            <a:endParaRPr lang="en-US" altLang="zh-CN" dirty="0">
              <a:solidFill>
                <a:srgbClr val="111111"/>
              </a:solidFill>
              <a:latin typeface="+mn-ea"/>
            </a:endParaRPr>
          </a:p>
          <a:p>
            <a:endParaRPr lang="en-US" altLang="zh-CN" b="0" i="0" dirty="0">
              <a:solidFill>
                <a:srgbClr val="111111"/>
              </a:solidFill>
              <a:effectLst/>
              <a:latin typeface="+mn-ea"/>
            </a:endParaRPr>
          </a:p>
          <a:p>
            <a:r>
              <a:rPr lang="zh-CN" altLang="en-US" dirty="0">
                <a:solidFill>
                  <a:srgbClr val="111111"/>
                </a:solidFill>
                <a:latin typeface="+mn-ea"/>
              </a:rPr>
              <a:t>但由于王者接近垄断人数优势，短时间内不会出现压过王者的局面。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29717C-FEDA-4614-BBD1-34A303A36497}"/>
              </a:ext>
            </a:extLst>
          </p:cNvPr>
          <p:cNvSpPr/>
          <p:nvPr/>
        </p:nvSpPr>
        <p:spPr>
          <a:xfrm>
            <a:off x="435485" y="254000"/>
            <a:ext cx="2902997" cy="6680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n-ea"/>
              </a:rPr>
              <a:t>英雄联盟手游</a:t>
            </a:r>
          </a:p>
        </p:txBody>
      </p:sp>
    </p:spTree>
    <p:extLst>
      <p:ext uri="{BB962C8B-B14F-4D97-AF65-F5344CB8AC3E}">
        <p14:creationId xmlns:p14="http://schemas.microsoft.com/office/powerpoint/2010/main" val="639756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>
            <a:extLst>
              <a:ext uri="{FF2B5EF4-FFF2-40B4-BE49-F238E27FC236}">
                <a16:creationId xmlns:a16="http://schemas.microsoft.com/office/drawing/2014/main" id="{4DA19352-A249-45F2-8B54-C8495A3E9DAC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frame">
            <a:avLst>
              <a:gd name="adj1" fmla="val 25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35EE6D-B813-4804-9A56-EF35FB2B1A75}"/>
              </a:ext>
            </a:extLst>
          </p:cNvPr>
          <p:cNvGrpSpPr/>
          <p:nvPr/>
        </p:nvGrpSpPr>
        <p:grpSpPr>
          <a:xfrm>
            <a:off x="531845" y="4853597"/>
            <a:ext cx="2274982" cy="1197844"/>
            <a:chOff x="1467056" y="4285666"/>
            <a:chExt cx="2274982" cy="119784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DFD2811-AD3C-4FD1-92C5-5E3E9F82D5FA}"/>
                </a:ext>
              </a:extLst>
            </p:cNvPr>
            <p:cNvSpPr txBox="1"/>
            <p:nvPr/>
          </p:nvSpPr>
          <p:spPr>
            <a:xfrm>
              <a:off x="1999253" y="428566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DF3C66"/>
                  </a:solidFill>
                  <a:latin typeface="+mn-ea"/>
                </a:rPr>
                <a:t>发展前提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F9FD953-AF1F-4688-918C-6A9E29EA8E72}"/>
                </a:ext>
              </a:extLst>
            </p:cNvPr>
            <p:cNvSpPr txBox="1"/>
            <p:nvPr/>
          </p:nvSpPr>
          <p:spPr>
            <a:xfrm>
              <a:off x="1467056" y="4767929"/>
              <a:ext cx="227498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>
                  <a:latin typeface="Century Gothic" panose="020B0502020202020204" pitchFamily="34" charset="0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My glass shall not persuade me I am</a:t>
              </a: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So long as youth and thou are </a:t>
              </a: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But when in thee time's furrows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EA660AB-2A5D-463D-89A2-F7DF0300937A}"/>
              </a:ext>
            </a:extLst>
          </p:cNvPr>
          <p:cNvGrpSpPr/>
          <p:nvPr/>
        </p:nvGrpSpPr>
        <p:grpSpPr>
          <a:xfrm>
            <a:off x="3536107" y="4835842"/>
            <a:ext cx="2274982" cy="1215599"/>
            <a:chOff x="4965906" y="4267911"/>
            <a:chExt cx="2274982" cy="121559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01F5C5-E205-4527-AF1B-ADF8BE4926B9}"/>
                </a:ext>
              </a:extLst>
            </p:cNvPr>
            <p:cNvSpPr txBox="1"/>
            <p:nvPr/>
          </p:nvSpPr>
          <p:spPr>
            <a:xfrm>
              <a:off x="5754583" y="426791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DF3C66"/>
                  </a:solidFill>
                  <a:latin typeface="+mn-ea"/>
                </a:rPr>
                <a:t>现状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7B2CE1D-68C3-451D-8D55-BB271CB2363F}"/>
                </a:ext>
              </a:extLst>
            </p:cNvPr>
            <p:cNvSpPr txBox="1"/>
            <p:nvPr/>
          </p:nvSpPr>
          <p:spPr>
            <a:xfrm>
              <a:off x="4965906" y="4767929"/>
              <a:ext cx="227498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>
                  <a:latin typeface="Century Gothic" panose="020B0502020202020204" pitchFamily="34" charset="0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My glass shall not persuade me I am</a:t>
              </a: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So long as youth and thou are </a:t>
              </a: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But when in thee time's furrows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C4CA1AD-B295-4756-9F58-6D82CD5A916F}"/>
              </a:ext>
            </a:extLst>
          </p:cNvPr>
          <p:cNvGrpSpPr/>
          <p:nvPr/>
        </p:nvGrpSpPr>
        <p:grpSpPr>
          <a:xfrm>
            <a:off x="6540369" y="4863719"/>
            <a:ext cx="2274982" cy="1187722"/>
            <a:chOff x="8327151" y="4295788"/>
            <a:chExt cx="2274982" cy="118772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31A59C5-0EC4-452C-ACE7-12EDCE1C2DC4}"/>
                </a:ext>
              </a:extLst>
            </p:cNvPr>
            <p:cNvSpPr txBox="1"/>
            <p:nvPr/>
          </p:nvSpPr>
          <p:spPr>
            <a:xfrm>
              <a:off x="8731108" y="4295788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DF3C66"/>
                  </a:solidFill>
                  <a:latin typeface="+mn-ea"/>
                </a:rPr>
                <a:t>优势及缺陷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A2FF493-8B4D-4071-AE44-6477CE1C08BA}"/>
                </a:ext>
              </a:extLst>
            </p:cNvPr>
            <p:cNvSpPr txBox="1"/>
            <p:nvPr/>
          </p:nvSpPr>
          <p:spPr>
            <a:xfrm>
              <a:off x="8327151" y="4767929"/>
              <a:ext cx="227498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>
                  <a:latin typeface="Century Gothic" panose="020B0502020202020204" pitchFamily="34" charset="0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My glass shall not persuade me I am</a:t>
              </a: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So long as youth and thou are </a:t>
              </a: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But when in thee time's furrows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9CA9CAA-DA13-4C84-86D5-725E98040274}"/>
              </a:ext>
            </a:extLst>
          </p:cNvPr>
          <p:cNvGrpSpPr/>
          <p:nvPr/>
        </p:nvGrpSpPr>
        <p:grpSpPr>
          <a:xfrm>
            <a:off x="9531490" y="4863719"/>
            <a:ext cx="2274982" cy="1184194"/>
            <a:chOff x="8327151" y="4299316"/>
            <a:chExt cx="2274982" cy="118419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6E4FEA2-6EB8-4B3A-A7C3-0D53CF2691E7}"/>
                </a:ext>
              </a:extLst>
            </p:cNvPr>
            <p:cNvSpPr txBox="1"/>
            <p:nvPr/>
          </p:nvSpPr>
          <p:spPr>
            <a:xfrm>
              <a:off x="9115828" y="429931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DF3C66"/>
                  </a:solidFill>
                  <a:latin typeface="+mn-ea"/>
                </a:rPr>
                <a:t>展望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6633A48-833D-459B-801B-1DF1CD12196F}"/>
                </a:ext>
              </a:extLst>
            </p:cNvPr>
            <p:cNvSpPr txBox="1"/>
            <p:nvPr/>
          </p:nvSpPr>
          <p:spPr>
            <a:xfrm>
              <a:off x="8327151" y="4767929"/>
              <a:ext cx="227498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>
                  <a:latin typeface="Century Gothic" panose="020B0502020202020204" pitchFamily="34" charset="0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My glass shall not persuade me I am</a:t>
              </a: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So long as youth and thou are </a:t>
              </a: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But when in thee time's furrows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937F705-C1FE-441E-B80C-2BBDE8A0F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8565" y="1939793"/>
            <a:ext cx="6940976" cy="265347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E4671C1-4D16-4DE6-A0FD-54328E1A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6" y="1808095"/>
            <a:ext cx="5131416" cy="288642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6CCACF1-32C5-4B17-852E-C1F5C73B4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40" y="1778405"/>
            <a:ext cx="4403751" cy="297625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68E4627-0B20-47CF-BB75-8E0DC33C6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414" y="1870645"/>
            <a:ext cx="5202883" cy="276132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85826F03-F039-4620-B312-7DFA61870651}"/>
              </a:ext>
            </a:extLst>
          </p:cNvPr>
          <p:cNvSpPr/>
          <p:nvPr/>
        </p:nvSpPr>
        <p:spPr>
          <a:xfrm>
            <a:off x="4277555" y="562089"/>
            <a:ext cx="3701562" cy="923278"/>
          </a:xfrm>
          <a:prstGeom prst="rect">
            <a:avLst/>
          </a:prstGeom>
          <a:solidFill>
            <a:srgbClr val="DF3C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 dirty="0"/>
              <a:t>游戏行业</a:t>
            </a:r>
            <a:r>
              <a:rPr lang="zh-CN" altLang="en-US" sz="2500" b="1" dirty="0">
                <a:latin typeface="+mj-lt"/>
              </a:rPr>
              <a:t>的</a:t>
            </a:r>
            <a:r>
              <a:rPr lang="en-US" altLang="zh-CN" sz="2500" b="1" dirty="0">
                <a:latin typeface="+mj-lt"/>
              </a:rPr>
              <a:t>IP</a:t>
            </a:r>
            <a:r>
              <a:rPr lang="zh-CN" altLang="en-US" sz="2500" b="1" dirty="0">
                <a:latin typeface="+mj-lt"/>
              </a:rPr>
              <a:t>再生产</a:t>
            </a:r>
          </a:p>
        </p:txBody>
      </p:sp>
    </p:spTree>
    <p:extLst>
      <p:ext uri="{BB962C8B-B14F-4D97-AF65-F5344CB8AC3E}">
        <p14:creationId xmlns:p14="http://schemas.microsoft.com/office/powerpoint/2010/main" val="4292608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DBF927-3C39-4799-85F7-64968D5839E7}"/>
              </a:ext>
            </a:extLst>
          </p:cNvPr>
          <p:cNvSpPr txBox="1"/>
          <p:nvPr/>
        </p:nvSpPr>
        <p:spPr>
          <a:xfrm>
            <a:off x="1437542" y="490171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ea typeface="Batang" panose="02030600000101010101" pitchFamily="18" charset="-127"/>
            </a:endParaRPr>
          </a:p>
        </p:txBody>
      </p:sp>
      <p:pic>
        <p:nvPicPr>
          <p:cNvPr id="9" name="ONE OK ROCK - Always coming back (Japanese Version)">
            <a:hlinkClick r:id="" action="ppaction://media"/>
            <a:extLst>
              <a:ext uri="{FF2B5EF4-FFF2-40B4-BE49-F238E27FC236}">
                <a16:creationId xmlns:a16="http://schemas.microsoft.com/office/drawing/2014/main" id="{D4A943E9-15DE-4787-8CBC-91C9713FD0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775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5282" y="-1654802"/>
            <a:ext cx="406400" cy="406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A28ED6A-FBF8-43A9-8B18-AFFE3A2E21FB}"/>
              </a:ext>
            </a:extLst>
          </p:cNvPr>
          <p:cNvGrpSpPr/>
          <p:nvPr/>
        </p:nvGrpSpPr>
        <p:grpSpPr>
          <a:xfrm>
            <a:off x="0" y="0"/>
            <a:ext cx="3364637" cy="1118586"/>
            <a:chOff x="7752080" y="1208770"/>
            <a:chExt cx="4439920" cy="212261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B2A2C88-0A43-4AA4-A83B-7D7A13E72C53}"/>
                </a:ext>
              </a:extLst>
            </p:cNvPr>
            <p:cNvSpPr/>
            <p:nvPr/>
          </p:nvSpPr>
          <p:spPr>
            <a:xfrm rot="5400000">
              <a:off x="8910735" y="50115"/>
              <a:ext cx="2122610" cy="4439920"/>
            </a:xfrm>
            <a:prstGeom prst="rect">
              <a:avLst/>
            </a:prstGeom>
            <a:solidFill>
              <a:srgbClr val="DF3C66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2A5713A-9A04-4E6B-9DEF-26066445B9D5}"/>
                </a:ext>
              </a:extLst>
            </p:cNvPr>
            <p:cNvSpPr txBox="1"/>
            <p:nvPr/>
          </p:nvSpPr>
          <p:spPr>
            <a:xfrm>
              <a:off x="8673291" y="1609987"/>
              <a:ext cx="2680503" cy="1226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+mn-ea"/>
                </a:rPr>
                <a:t>发展前提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5D6FB0E-2D62-4862-A96A-8B884A25DAB8}"/>
              </a:ext>
            </a:extLst>
          </p:cNvPr>
          <p:cNvSpPr txBox="1"/>
          <p:nvPr/>
        </p:nvSpPr>
        <p:spPr>
          <a:xfrm>
            <a:off x="559293" y="1731146"/>
            <a:ext cx="10697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1.</a:t>
            </a:r>
            <a:r>
              <a:rPr lang="zh-CN" altLang="en-US" dirty="0"/>
              <a:t>首先源</a:t>
            </a:r>
            <a:r>
              <a:rPr lang="en-US" altLang="zh-CN" dirty="0">
                <a:latin typeface="+mj-lt"/>
              </a:rPr>
              <a:t>IP</a:t>
            </a:r>
            <a:r>
              <a:rPr lang="zh-CN" altLang="en-US" dirty="0">
                <a:latin typeface="+mj-lt"/>
              </a:rPr>
              <a:t>要有过硬的实力，本身会有稳定长期的用户支持和资金流入。</a:t>
            </a:r>
            <a:endParaRPr lang="en-US" altLang="zh-CN" dirty="0">
              <a:latin typeface="+mj-lt"/>
            </a:endParaRPr>
          </a:p>
          <a:p>
            <a:endParaRPr lang="en-US" altLang="zh-CN" dirty="0"/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2.</a:t>
            </a:r>
            <a:r>
              <a:rPr lang="zh-CN" altLang="en-US" dirty="0"/>
              <a:t>在本</a:t>
            </a:r>
            <a:r>
              <a:rPr lang="en-US" altLang="zh-CN" dirty="0">
                <a:latin typeface="+mj-lt"/>
              </a:rPr>
              <a:t>IP</a:t>
            </a:r>
            <a:r>
              <a:rPr lang="zh-CN" altLang="en-US" dirty="0">
                <a:latin typeface="+mj-lt"/>
              </a:rPr>
              <a:t>塑造好后，对于</a:t>
            </a:r>
            <a:r>
              <a:rPr lang="en-US" altLang="zh-CN" dirty="0">
                <a:latin typeface="+mj-lt"/>
              </a:rPr>
              <a:t>IP</a:t>
            </a:r>
            <a:r>
              <a:rPr lang="zh-CN" altLang="en-US" dirty="0">
                <a:latin typeface="+mj-lt"/>
              </a:rPr>
              <a:t>再生产的领域也要小心，不能因为拓展部分做的不好让原</a:t>
            </a:r>
            <a:r>
              <a:rPr lang="en-US" altLang="zh-CN" dirty="0">
                <a:latin typeface="+mj-lt"/>
              </a:rPr>
              <a:t>IP</a:t>
            </a:r>
            <a:r>
              <a:rPr lang="zh-CN" altLang="en-US" dirty="0">
                <a:latin typeface="+mj-lt"/>
              </a:rPr>
              <a:t>也变臭。</a:t>
            </a:r>
            <a:endParaRPr lang="en-US" altLang="zh-CN" dirty="0">
              <a:latin typeface="+mj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+mj-lt"/>
              </a:rPr>
              <a:t>3.</a:t>
            </a:r>
            <a:r>
              <a:rPr lang="zh-CN" altLang="en-US" dirty="0"/>
              <a:t>对游戏厂商，努力做更好的游戏体验，而</a:t>
            </a:r>
            <a:r>
              <a:rPr lang="zh-CN" altLang="en-US" dirty="0">
                <a:latin typeface="+mn-ea"/>
              </a:rPr>
              <a:t>不是“万恶的资本家”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: 对角圆角 3">
            <a:extLst>
              <a:ext uri="{FF2B5EF4-FFF2-40B4-BE49-F238E27FC236}">
                <a16:creationId xmlns:a16="http://schemas.microsoft.com/office/drawing/2014/main" id="{0750CD48-45D0-4785-86D3-9246C44FEB41}"/>
              </a:ext>
            </a:extLst>
          </p:cNvPr>
          <p:cNvSpPr/>
          <p:nvPr/>
        </p:nvSpPr>
        <p:spPr>
          <a:xfrm>
            <a:off x="1437542" y="4714240"/>
            <a:ext cx="1823818" cy="72136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源</a:t>
            </a:r>
            <a:r>
              <a:rPr lang="en-US" altLang="zh-CN" dirty="0">
                <a:latin typeface="+mn-ea"/>
              </a:rPr>
              <a:t>IP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: 对角圆角 9">
            <a:extLst>
              <a:ext uri="{FF2B5EF4-FFF2-40B4-BE49-F238E27FC236}">
                <a16:creationId xmlns:a16="http://schemas.microsoft.com/office/drawing/2014/main" id="{1B237951-E3FD-4421-9435-F31B1B3D4A4F}"/>
              </a:ext>
            </a:extLst>
          </p:cNvPr>
          <p:cNvSpPr/>
          <p:nvPr/>
        </p:nvSpPr>
        <p:spPr>
          <a:xfrm>
            <a:off x="5954731" y="4714240"/>
            <a:ext cx="1823818" cy="72136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lt"/>
              </a:rPr>
              <a:t>IP</a:t>
            </a:r>
            <a:r>
              <a:rPr lang="zh-CN" altLang="en-US" dirty="0">
                <a:latin typeface="+mj-lt"/>
              </a:rPr>
              <a:t>的</a:t>
            </a:r>
            <a:r>
              <a:rPr lang="zh-CN" altLang="en-US" dirty="0"/>
              <a:t>拓展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91E1D5F-39C5-4B27-A783-705F42EE8EAF}"/>
              </a:ext>
            </a:extLst>
          </p:cNvPr>
          <p:cNvCxnSpPr/>
          <p:nvPr/>
        </p:nvCxnSpPr>
        <p:spPr>
          <a:xfrm>
            <a:off x="3261360" y="4826000"/>
            <a:ext cx="26467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646AB3C-503D-4B0B-A5A1-4D4FAC431439}"/>
              </a:ext>
            </a:extLst>
          </p:cNvPr>
          <p:cNvCxnSpPr/>
          <p:nvPr/>
        </p:nvCxnSpPr>
        <p:spPr>
          <a:xfrm flipH="1">
            <a:off x="3261360" y="5255655"/>
            <a:ext cx="26467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爆炸形: 8 pt  16">
            <a:extLst>
              <a:ext uri="{FF2B5EF4-FFF2-40B4-BE49-F238E27FC236}">
                <a16:creationId xmlns:a16="http://schemas.microsoft.com/office/drawing/2014/main" id="{B5ED0D21-373C-4C43-9412-3D73F3573398}"/>
              </a:ext>
            </a:extLst>
          </p:cNvPr>
          <p:cNvSpPr/>
          <p:nvPr/>
        </p:nvSpPr>
        <p:spPr>
          <a:xfrm>
            <a:off x="3749040" y="5318381"/>
            <a:ext cx="1564640" cy="109219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正反馈</a:t>
            </a:r>
          </a:p>
        </p:txBody>
      </p:sp>
    </p:spTree>
    <p:extLst>
      <p:ext uri="{BB962C8B-B14F-4D97-AF65-F5344CB8AC3E}">
        <p14:creationId xmlns:p14="http://schemas.microsoft.com/office/powerpoint/2010/main" val="2218845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/>
      <p:bldP spid="4" grpId="0" animBg="1"/>
      <p:bldP spid="10" grpId="0" animBg="1"/>
      <p:bldP spid="1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Times New Roman"/>
        <a:ea typeface="庞门正道粗书体"/>
        <a:cs typeface=""/>
      </a:majorFont>
      <a:minorFont>
        <a:latin typeface="Viner Hand ITC"/>
        <a:ea typeface="方正北魏楷书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1252</Words>
  <Application>Microsoft Office PowerPoint</Application>
  <PresentationFormat>宽屏</PresentationFormat>
  <Paragraphs>139</Paragraphs>
  <Slides>13</Slides>
  <Notes>13</Notes>
  <HiddenSlides>0</HiddenSlides>
  <MMClips>8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微软雅黑</vt:lpstr>
      <vt:lpstr>微软雅黑</vt:lpstr>
      <vt:lpstr>方正北魏楷书简体</vt:lpstr>
      <vt:lpstr>Helvetica Neue</vt:lpstr>
      <vt:lpstr>方正隶书简体</vt:lpstr>
      <vt:lpstr>微软雅黑</vt:lpstr>
      <vt:lpstr>PingFang SC</vt:lpstr>
      <vt:lpstr>庞门正道粗书体</vt:lpstr>
      <vt:lpstr>Viner Hand ITC</vt:lpstr>
      <vt:lpstr>Arial</vt:lpstr>
      <vt:lpstr>Century Gothic</vt:lpstr>
      <vt:lpstr>Verdana</vt:lpstr>
      <vt:lpstr>Times New Roman</vt:lpstr>
      <vt:lpstr>Office 主题​​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吴非</dc:creator>
  <cp:lastModifiedBy>张政元</cp:lastModifiedBy>
  <cp:revision>7</cp:revision>
  <dcterms:created xsi:type="dcterms:W3CDTF">2021-12-21T03:23:47Z</dcterms:created>
  <dcterms:modified xsi:type="dcterms:W3CDTF">2021-12-25T02:11:26Z</dcterms:modified>
</cp:coreProperties>
</file>